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362" r:id="rId2"/>
    <p:sldId id="361" r:id="rId3"/>
    <p:sldId id="363" r:id="rId4"/>
    <p:sldId id="365" r:id="rId5"/>
    <p:sldId id="370" r:id="rId6"/>
    <p:sldId id="372" r:id="rId7"/>
    <p:sldId id="371" r:id="rId8"/>
    <p:sldId id="369" r:id="rId9"/>
    <p:sldId id="367" r:id="rId10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BE5D6"/>
    <a:srgbClr val="F8CBAD"/>
    <a:srgbClr val="043D78"/>
    <a:srgbClr val="8D11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11" autoAdjust="0"/>
  </p:normalViewPr>
  <p:slideViewPr>
    <p:cSldViewPr snapToGrid="0">
      <p:cViewPr varScale="1">
        <p:scale>
          <a:sx n="79" d="100"/>
          <a:sy n="79" d="100"/>
        </p:scale>
        <p:origin x="108" y="6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4032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5029"/>
          </a:xfrm>
          <a:prstGeom prst="rect">
            <a:avLst/>
          </a:prstGeom>
        </p:spPr>
        <p:txBody>
          <a:bodyPr vert="horz" lIns="94857" tIns="47428" rIns="94857" bIns="4742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0" cy="495029"/>
          </a:xfrm>
          <a:prstGeom prst="rect">
            <a:avLst/>
          </a:prstGeom>
        </p:spPr>
        <p:txBody>
          <a:bodyPr vert="horz" lIns="94857" tIns="47428" rIns="94857" bIns="47428" rtlCol="0"/>
          <a:lstStyle>
            <a:lvl1pPr algn="r">
              <a:defRPr sz="1200"/>
            </a:lvl1pPr>
          </a:lstStyle>
          <a:p>
            <a:fld id="{085F980E-ACA0-4428-BFCB-ED3F8E0B82AE}" type="datetimeFigureOut">
              <a:rPr kumimoji="1" lang="ja-JP" altLang="en-US" smtClean="0"/>
              <a:t>2026/5/29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57" tIns="47428" rIns="94857" bIns="4742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4857" tIns="47428" rIns="94857" bIns="4742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0" cy="495028"/>
          </a:xfrm>
          <a:prstGeom prst="rect">
            <a:avLst/>
          </a:prstGeom>
        </p:spPr>
        <p:txBody>
          <a:bodyPr vert="horz" lIns="94857" tIns="47428" rIns="94857" bIns="4742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4" y="9371286"/>
            <a:ext cx="2918830" cy="495028"/>
          </a:xfrm>
          <a:prstGeom prst="rect">
            <a:avLst/>
          </a:prstGeom>
        </p:spPr>
        <p:txBody>
          <a:bodyPr vert="horz" lIns="94857" tIns="47428" rIns="94857" bIns="47428" rtlCol="0" anchor="b"/>
          <a:lstStyle>
            <a:lvl1pPr algn="r">
              <a:defRPr sz="1200"/>
            </a:lvl1pPr>
          </a:lstStyle>
          <a:p>
            <a:fld id="{E91E07C5-7049-4203-B821-550850AF1D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49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E07C5-7049-4203-B821-550850AF1D77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3336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CEA17-62FD-41D9-AA1C-699162B6FA3E}" type="datetime1">
              <a:rPr kumimoji="1" lang="ja-JP" altLang="en-US" smtClean="0"/>
              <a:t>2026/5/29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7050" y="6384926"/>
            <a:ext cx="20574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0E48EFFD-9C18-4715-9BD1-08F9187DA49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2358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C923F-458B-4762-92AA-E90C7DABA3E2}" type="datetime1">
              <a:rPr kumimoji="1" lang="ja-JP" altLang="en-US" smtClean="0"/>
              <a:t>2026/5/29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844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8BA17-004C-4B4C-B97D-DF350BE5A562}" type="datetime1">
              <a:rPr kumimoji="1" lang="ja-JP" altLang="en-US" smtClean="0"/>
              <a:t>2026/5/29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1068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2F40F-BF48-4F92-8DD2-7D46C55693F0}" type="datetime1">
              <a:rPr kumimoji="1" lang="ja-JP" altLang="en-US" smtClean="0"/>
              <a:t>2026/5/29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6793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31887-2455-4F67-AC80-5DA7B6C8E94A}" type="datetime1">
              <a:rPr kumimoji="1" lang="ja-JP" altLang="en-US" smtClean="0"/>
              <a:t>2026/5/29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6285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2CFB-BA9B-4377-A896-73AC3F1A7163}" type="datetime1">
              <a:rPr kumimoji="1" lang="ja-JP" altLang="en-US" smtClean="0"/>
              <a:t>2026/5/29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2291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43F4D-C475-471B-A656-36BDC4808112}" type="datetime1">
              <a:rPr kumimoji="1" lang="ja-JP" altLang="en-US" smtClean="0"/>
              <a:t>2026/5/29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6377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B845-D7F6-410C-A208-6A20767C6759}" type="datetime1">
              <a:rPr kumimoji="1" lang="ja-JP" altLang="en-US" smtClean="0"/>
              <a:t>2026/5/29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1854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7FCA5-C440-4CE7-887D-633DB882E3BD}" type="datetime1">
              <a:rPr kumimoji="1" lang="ja-JP" altLang="en-US" smtClean="0"/>
              <a:t>2026/5/29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783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7AC08-3E46-4E68-9155-03C895437163}" type="datetime1">
              <a:rPr kumimoji="1" lang="ja-JP" altLang="en-US" smtClean="0"/>
              <a:t>2026/5/29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8531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684C3-0454-46A3-BE79-A6F7E8E50463}" type="datetime1">
              <a:rPr kumimoji="1" lang="ja-JP" altLang="en-US" smtClean="0"/>
              <a:t>2026/5/29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859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8FE8D-1295-4D9D-A7DC-6A226A316873}" type="datetime1">
              <a:rPr kumimoji="1" lang="ja-JP" altLang="en-US" smtClean="0"/>
              <a:t>2026/5/29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8EFFD-9C18-4715-9BD1-08F9187DA4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118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7DCD9DB-6D60-30CA-AB6D-233979F488C4}"/>
              </a:ext>
            </a:extLst>
          </p:cNvPr>
          <p:cNvSpPr/>
          <p:nvPr/>
        </p:nvSpPr>
        <p:spPr>
          <a:xfrm>
            <a:off x="0" y="0"/>
            <a:ext cx="9144000" cy="596766"/>
          </a:xfrm>
          <a:prstGeom prst="rect">
            <a:avLst/>
          </a:prstGeom>
          <a:solidFill>
            <a:srgbClr val="8D11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961F426-EC5E-4C56-B296-BB5BE831C34D}"/>
              </a:ext>
            </a:extLst>
          </p:cNvPr>
          <p:cNvSpPr/>
          <p:nvPr/>
        </p:nvSpPr>
        <p:spPr>
          <a:xfrm>
            <a:off x="0" y="6261234"/>
            <a:ext cx="9144000" cy="596766"/>
          </a:xfrm>
          <a:prstGeom prst="rect">
            <a:avLst/>
          </a:prstGeom>
          <a:solidFill>
            <a:srgbClr val="043D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172005F-3487-2653-685E-7BDC97C749DE}"/>
              </a:ext>
            </a:extLst>
          </p:cNvPr>
          <p:cNvSpPr/>
          <p:nvPr/>
        </p:nvSpPr>
        <p:spPr>
          <a:xfrm>
            <a:off x="0" y="596767"/>
            <a:ext cx="7487728" cy="955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40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工事関係書類のまとめ方</a:t>
            </a: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2AEA049-1C8E-C0E4-4EF9-5326FDD89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0615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>
            <a:extLst>
              <a:ext uri="{FF2B5EF4-FFF2-40B4-BE49-F238E27FC236}">
                <a16:creationId xmlns:a16="http://schemas.microsoft.com/office/drawing/2014/main" id="{435EE7FD-C2E2-B266-2198-0BB1B66F20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510" y="3104463"/>
            <a:ext cx="1545179" cy="3081773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7DCD9DB-6D60-30CA-AB6D-233979F488C4}"/>
              </a:ext>
            </a:extLst>
          </p:cNvPr>
          <p:cNvSpPr/>
          <p:nvPr/>
        </p:nvSpPr>
        <p:spPr>
          <a:xfrm>
            <a:off x="0" y="0"/>
            <a:ext cx="9144000" cy="596766"/>
          </a:xfrm>
          <a:prstGeom prst="rect">
            <a:avLst/>
          </a:prstGeom>
          <a:solidFill>
            <a:srgbClr val="8D11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961F426-EC5E-4C56-B296-BB5BE831C34D}"/>
              </a:ext>
            </a:extLst>
          </p:cNvPr>
          <p:cNvSpPr/>
          <p:nvPr/>
        </p:nvSpPr>
        <p:spPr>
          <a:xfrm>
            <a:off x="0" y="6261234"/>
            <a:ext cx="9144000" cy="596766"/>
          </a:xfrm>
          <a:prstGeom prst="rect">
            <a:avLst/>
          </a:prstGeom>
          <a:solidFill>
            <a:srgbClr val="043D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C05FDD7-EC18-B9AC-06DC-C2C23FB2D68E}"/>
              </a:ext>
            </a:extLst>
          </p:cNvPr>
          <p:cNvSpPr/>
          <p:nvPr/>
        </p:nvSpPr>
        <p:spPr>
          <a:xfrm>
            <a:off x="0" y="0"/>
            <a:ext cx="5370897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800" b="1" dirty="0"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工事関係書類のまとめ方</a:t>
            </a:r>
            <a:endParaRPr kumimoji="1" lang="ja-JP" altLang="en-US" sz="2800" b="1" dirty="0"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1E2E7F26-00A9-AEE7-783E-3DD414C9EB7A}"/>
              </a:ext>
            </a:extLst>
          </p:cNvPr>
          <p:cNvSpPr/>
          <p:nvPr/>
        </p:nvSpPr>
        <p:spPr>
          <a:xfrm>
            <a:off x="158967" y="669437"/>
            <a:ext cx="8826066" cy="5938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kumimoji="1" lang="ja-JP" altLang="en-US" sz="24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■　電子データの受領</a:t>
            </a:r>
            <a:endParaRPr kumimoji="1" lang="en-US" altLang="ja-JP" sz="2400" b="1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A438712-2186-584F-52C5-A38AB9D6040C}"/>
              </a:ext>
            </a:extLst>
          </p:cNvPr>
          <p:cNvSpPr/>
          <p:nvPr/>
        </p:nvSpPr>
        <p:spPr>
          <a:xfrm>
            <a:off x="346509" y="1174543"/>
            <a:ext cx="8450981" cy="1709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24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sz="2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受注者は</a:t>
            </a:r>
            <a:r>
              <a:rPr kumimoji="1" lang="ja-JP" altLang="en-US" sz="2400" b="1" dirty="0">
                <a:solidFill>
                  <a:srgbClr val="0000FF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作成書類一覧</a:t>
            </a:r>
            <a:r>
              <a:rPr kumimoji="1" lang="ja-JP" altLang="en-US" sz="24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のうち、</a:t>
            </a:r>
            <a:r>
              <a:rPr kumimoji="1" lang="ja-JP" altLang="en-US" sz="2400" b="1" dirty="0">
                <a:solidFill>
                  <a:srgbClr val="0000FF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データ提出に「●」がついている書類</a:t>
            </a:r>
            <a:r>
              <a:rPr kumimoji="1" lang="ja-JP" altLang="en-US" sz="24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kumimoji="1" lang="ja-JP" altLang="en-US" sz="2400" b="1" dirty="0">
                <a:solidFill>
                  <a:srgbClr val="0000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電子データ</a:t>
            </a:r>
            <a:r>
              <a:rPr kumimoji="1" lang="ja-JP" altLang="en-US" sz="2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</a:t>
            </a:r>
            <a:r>
              <a:rPr kumimoji="1" lang="en-US" altLang="ja-JP" sz="2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CD-R</a:t>
            </a:r>
            <a:r>
              <a:rPr kumimoji="1" lang="ja-JP" altLang="en-US" sz="2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等に格納し２部提出します。</a:t>
            </a:r>
            <a:endParaRPr kumimoji="1" lang="en-US" altLang="ja-JP" sz="2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2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フォルダー名は受注者が、引渡年月日</a:t>
            </a:r>
            <a:r>
              <a:rPr kumimoji="1" lang="en-US" altLang="ja-JP" sz="2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_</a:t>
            </a:r>
            <a:r>
              <a:rPr kumimoji="1" lang="ja-JP" altLang="en-US" sz="2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契約工事名に変更して納品するものとします。 　</a:t>
            </a:r>
            <a:endParaRPr kumimoji="1" lang="en-US" altLang="ja-JP" sz="24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7F878A2-442D-B740-B8C2-702374A3D581}"/>
              </a:ext>
            </a:extLst>
          </p:cNvPr>
          <p:cNvSpPr/>
          <p:nvPr/>
        </p:nvSpPr>
        <p:spPr>
          <a:xfrm>
            <a:off x="2006949" y="3885814"/>
            <a:ext cx="406896" cy="230042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C6F8441C-D36D-1067-D443-13BD94E4D30B}"/>
              </a:ext>
            </a:extLst>
          </p:cNvPr>
          <p:cNvSpPr/>
          <p:nvPr/>
        </p:nvSpPr>
        <p:spPr>
          <a:xfrm>
            <a:off x="2548468" y="4228996"/>
            <a:ext cx="2759994" cy="4495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kumimoji="1" lang="ja-JP" altLang="en-US" sz="14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←</a:t>
            </a:r>
            <a:r>
              <a:rPr kumimoji="1" lang="ja-JP" altLang="en-US" sz="14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電子提出の書類を提出する。</a:t>
            </a:r>
            <a:endParaRPr kumimoji="1" lang="en-US" altLang="ja-JP" sz="14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D3397776-186D-6513-11BC-9334380CE6A2}"/>
              </a:ext>
            </a:extLst>
          </p:cNvPr>
          <p:cNvSpPr/>
          <p:nvPr/>
        </p:nvSpPr>
        <p:spPr>
          <a:xfrm>
            <a:off x="5757054" y="4498988"/>
            <a:ext cx="2759994" cy="817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kumimoji="1" lang="ja-JP" altLang="en-US" sz="14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↑</a:t>
            </a:r>
            <a:r>
              <a:rPr kumimoji="1" lang="ja-JP" altLang="en-US" sz="1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フォルダ名は受注者が変更する。</a:t>
            </a:r>
            <a:endParaRPr kumimoji="1" lang="en-US" altLang="ja-JP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92075" indent="-92075"/>
            <a:r>
              <a:rPr kumimoji="1" lang="en-US" altLang="ja-JP" sz="11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1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引渡年月日は、西暦かつ半角で入力してください。</a:t>
            </a:r>
            <a:endParaRPr kumimoji="1" lang="en-US" altLang="ja-JP" sz="11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4B6CAC2-F8D9-B6F8-9DE8-6D237A0ADF54}"/>
              </a:ext>
            </a:extLst>
          </p:cNvPr>
          <p:cNvSpPr/>
          <p:nvPr/>
        </p:nvSpPr>
        <p:spPr>
          <a:xfrm>
            <a:off x="2577231" y="2888611"/>
            <a:ext cx="5928837" cy="5938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en-US" altLang="ja-JP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ASP</a:t>
            </a:r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上に保存されている提出が不要な書類は、削除してもそのまま提出しても良いものとします。</a:t>
            </a:r>
            <a:endParaRPr kumimoji="1" lang="en-US" altLang="ja-JP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7B77B21-0A4D-3F6C-DB92-B667C0CAD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2</a:t>
            </a:fld>
            <a:endParaRPr kumimoji="1" lang="ja-JP" altLang="en-US"/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0CFB97CC-2886-2A42-8267-DCE7848AE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435" y="3828742"/>
            <a:ext cx="2457793" cy="54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415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7DCD9DB-6D60-30CA-AB6D-233979F488C4}"/>
              </a:ext>
            </a:extLst>
          </p:cNvPr>
          <p:cNvSpPr/>
          <p:nvPr/>
        </p:nvSpPr>
        <p:spPr>
          <a:xfrm>
            <a:off x="0" y="0"/>
            <a:ext cx="9144000" cy="596766"/>
          </a:xfrm>
          <a:prstGeom prst="rect">
            <a:avLst/>
          </a:prstGeom>
          <a:solidFill>
            <a:srgbClr val="8D11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961F426-EC5E-4C56-B296-BB5BE831C34D}"/>
              </a:ext>
            </a:extLst>
          </p:cNvPr>
          <p:cNvSpPr/>
          <p:nvPr/>
        </p:nvSpPr>
        <p:spPr>
          <a:xfrm>
            <a:off x="0" y="6261234"/>
            <a:ext cx="9144000" cy="596766"/>
          </a:xfrm>
          <a:prstGeom prst="rect">
            <a:avLst/>
          </a:prstGeom>
          <a:solidFill>
            <a:srgbClr val="043D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047C54BB-7960-87C3-D80D-0F9F4555D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4" y="1674795"/>
            <a:ext cx="4116626" cy="4116626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7DE7FB0-3CBA-C926-60A4-2A0EC60C4C66}"/>
              </a:ext>
            </a:extLst>
          </p:cNvPr>
          <p:cNvSpPr/>
          <p:nvPr/>
        </p:nvSpPr>
        <p:spPr>
          <a:xfrm>
            <a:off x="1287063" y="2236634"/>
            <a:ext cx="2527243" cy="7857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0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工事名　●●●●●●●●●●●●工事</a:t>
            </a:r>
            <a:endParaRPr kumimoji="1" lang="en-US" altLang="ja-JP" sz="10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建物名　●●●●●●●●●●●●●●</a:t>
            </a:r>
            <a:endParaRPr kumimoji="1" lang="en-US" altLang="ja-JP" sz="10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受注者　●●●●建設株式会社</a:t>
            </a:r>
            <a:endParaRPr kumimoji="1" lang="en-US" altLang="ja-JP" sz="10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作成日　令和●年●月●日</a:t>
            </a:r>
            <a:endParaRPr kumimoji="1" lang="en-US" altLang="ja-JP" sz="10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格納</a:t>
            </a:r>
            <a:r>
              <a:rPr kumimoji="1" lang="en-US" altLang="ja-JP" sz="1000" dirty="0" err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No,CD</a:t>
            </a:r>
            <a:r>
              <a:rPr kumimoji="1" lang="en-US" altLang="ja-JP" sz="10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r>
              <a:rPr kumimoji="1" lang="ja-JP" altLang="en-US" sz="10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〇</a:t>
            </a:r>
            <a:endParaRPr kumimoji="1" lang="en-US" altLang="ja-JP" sz="10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114416F-75C9-292C-E611-A0E72CCB8A7B}"/>
              </a:ext>
            </a:extLst>
          </p:cNvPr>
          <p:cNvSpPr/>
          <p:nvPr/>
        </p:nvSpPr>
        <p:spPr>
          <a:xfrm>
            <a:off x="1612718" y="4573967"/>
            <a:ext cx="2527243" cy="7873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0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ウイルスチェックに関する情報</a:t>
            </a:r>
            <a:endParaRPr kumimoji="1" lang="en-US" altLang="ja-JP" sz="10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ウイルス対策ソフト名：●●●●●</a:t>
            </a:r>
            <a:endParaRPr kumimoji="1" lang="en-US" altLang="ja-JP" sz="10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ウイルス定義：</a:t>
            </a:r>
            <a:r>
              <a:rPr kumimoji="1" lang="en-US" altLang="ja-JP" sz="10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0000</a:t>
            </a:r>
            <a:r>
              <a:rPr kumimoji="1" lang="ja-JP" altLang="en-US" sz="10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年</a:t>
            </a:r>
            <a:r>
              <a:rPr kumimoji="1" lang="en-US" altLang="ja-JP" sz="10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00</a:t>
            </a:r>
            <a:r>
              <a:rPr kumimoji="1" lang="ja-JP" altLang="en-US" sz="10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月</a:t>
            </a:r>
            <a:r>
              <a:rPr kumimoji="1" lang="en-US" altLang="ja-JP" sz="10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00</a:t>
            </a:r>
            <a:r>
              <a:rPr kumimoji="1" lang="ja-JP" altLang="en-US" sz="10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日</a:t>
            </a:r>
            <a:endParaRPr kumimoji="1" lang="en-US" altLang="ja-JP" sz="10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フォーマット形式：</a:t>
            </a:r>
            <a:r>
              <a:rPr kumimoji="1" lang="en-US" altLang="ja-JP" sz="10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UDF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C73568A-C3A4-00F1-1EB3-D1F7525805EF}"/>
              </a:ext>
            </a:extLst>
          </p:cNvPr>
          <p:cNvSpPr/>
          <p:nvPr/>
        </p:nvSpPr>
        <p:spPr>
          <a:xfrm>
            <a:off x="281084" y="626482"/>
            <a:ext cx="8581832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kumimoji="1" lang="ja-JP" altLang="en-US" sz="24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■　受領する電子記録媒体</a:t>
            </a:r>
            <a:endParaRPr kumimoji="1" lang="en-US" altLang="ja-JP" sz="2400" b="1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0769E3A-91A2-D924-A49E-D9480039D634}"/>
              </a:ext>
            </a:extLst>
          </p:cNvPr>
          <p:cNvSpPr/>
          <p:nvPr/>
        </p:nvSpPr>
        <p:spPr>
          <a:xfrm>
            <a:off x="4979168" y="1888028"/>
            <a:ext cx="3774758" cy="101829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工事名、建物名、受注者、作成年月日を印字する。</a:t>
            </a:r>
            <a:endParaRPr kumimoji="1" lang="en-US" altLang="ja-JP" sz="16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6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en-US" altLang="ja-JP" sz="16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CD</a:t>
            </a:r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が複数枚にわたる場合は格納番号を附番する。</a:t>
            </a:r>
            <a:endParaRPr kumimoji="1" lang="en-US" altLang="ja-JP" sz="16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359C382-C18C-3508-9A6B-358709716948}"/>
              </a:ext>
            </a:extLst>
          </p:cNvPr>
          <p:cNvSpPr/>
          <p:nvPr/>
        </p:nvSpPr>
        <p:spPr>
          <a:xfrm>
            <a:off x="4979168" y="3022334"/>
            <a:ext cx="3774758" cy="12504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ウイルスチェックに関する情報（ウイルス対策ソフト名、ウイルス定義、フォーマット形式）の情報を印字する。</a:t>
            </a:r>
            <a:endParaRPr kumimoji="1" lang="en-US" altLang="ja-JP" sz="160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EA0793F-3C17-A404-9145-066FBA3743A2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3814306" y="2397176"/>
            <a:ext cx="1164862" cy="1553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0198D3CC-C774-7887-9CB3-3F5DFECFDAFC}"/>
              </a:ext>
            </a:extLst>
          </p:cNvPr>
          <p:cNvSpPr/>
          <p:nvPr/>
        </p:nvSpPr>
        <p:spPr>
          <a:xfrm>
            <a:off x="1204410" y="2059650"/>
            <a:ext cx="2609896" cy="11180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60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71EEA61-5F0F-A5AD-3943-55B4777AAF57}"/>
              </a:ext>
            </a:extLst>
          </p:cNvPr>
          <p:cNvSpPr/>
          <p:nvPr/>
        </p:nvSpPr>
        <p:spPr>
          <a:xfrm>
            <a:off x="1530065" y="4433974"/>
            <a:ext cx="2166036" cy="96268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60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CF341D2E-1C9F-6658-6462-19389B400E54}"/>
              </a:ext>
            </a:extLst>
          </p:cNvPr>
          <p:cNvCxnSpPr>
            <a:cxnSpLocks/>
            <a:stCxn id="19" idx="3"/>
            <a:endCxn id="14" idx="1"/>
          </p:cNvCxnSpPr>
          <p:nvPr/>
        </p:nvCxnSpPr>
        <p:spPr>
          <a:xfrm flipV="1">
            <a:off x="3696101" y="3647548"/>
            <a:ext cx="1283067" cy="12677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75B7F578-DF28-BA80-C737-89D019DA30F8}"/>
              </a:ext>
            </a:extLst>
          </p:cNvPr>
          <p:cNvSpPr/>
          <p:nvPr/>
        </p:nvSpPr>
        <p:spPr>
          <a:xfrm>
            <a:off x="4979167" y="4771575"/>
            <a:ext cx="3774757" cy="8849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kumimoji="1"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sz="16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テプラ等のシール類は記録媒体を損傷す</a:t>
            </a:r>
            <a:endParaRPr kumimoji="1" lang="en-US" altLang="ja-JP" sz="16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 </a:t>
            </a:r>
            <a:r>
              <a:rPr kumimoji="1" lang="ja-JP" altLang="en-US" sz="16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る可能性があるため、使用しない</a:t>
            </a:r>
            <a:endParaRPr kumimoji="1" lang="en-US" altLang="ja-JP" sz="16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367C3ED-7D3C-2351-1F63-11FB6AF79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8CCC346-F130-85B8-62F4-81954023FC1A}"/>
              </a:ext>
            </a:extLst>
          </p:cNvPr>
          <p:cNvSpPr/>
          <p:nvPr/>
        </p:nvSpPr>
        <p:spPr>
          <a:xfrm>
            <a:off x="0" y="0"/>
            <a:ext cx="5370897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800" b="1" dirty="0"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工事関係書類のまとめ方</a:t>
            </a:r>
            <a:endParaRPr kumimoji="1" lang="ja-JP" altLang="en-US" sz="2800" b="1" dirty="0"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8835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>
            <a:extLst>
              <a:ext uri="{FF2B5EF4-FFF2-40B4-BE49-F238E27FC236}">
                <a16:creationId xmlns:a16="http://schemas.microsoft.com/office/drawing/2014/main" id="{8792D90E-6F57-8123-0DBB-4B4EE03AF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1868" y="2793355"/>
            <a:ext cx="5572903" cy="2172003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7DCD9DB-6D60-30CA-AB6D-233979F488C4}"/>
              </a:ext>
            </a:extLst>
          </p:cNvPr>
          <p:cNvSpPr/>
          <p:nvPr/>
        </p:nvSpPr>
        <p:spPr>
          <a:xfrm>
            <a:off x="0" y="0"/>
            <a:ext cx="9144000" cy="596766"/>
          </a:xfrm>
          <a:prstGeom prst="rect">
            <a:avLst/>
          </a:prstGeom>
          <a:solidFill>
            <a:srgbClr val="8D11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961F426-EC5E-4C56-B296-BB5BE831C34D}"/>
              </a:ext>
            </a:extLst>
          </p:cNvPr>
          <p:cNvSpPr/>
          <p:nvPr/>
        </p:nvSpPr>
        <p:spPr>
          <a:xfrm>
            <a:off x="0" y="6261234"/>
            <a:ext cx="9144000" cy="596766"/>
          </a:xfrm>
          <a:prstGeom prst="rect">
            <a:avLst/>
          </a:prstGeom>
          <a:solidFill>
            <a:srgbClr val="043D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A9D946C-8A0A-4325-4FBE-61941D483882}"/>
              </a:ext>
            </a:extLst>
          </p:cNvPr>
          <p:cNvSpPr/>
          <p:nvPr/>
        </p:nvSpPr>
        <p:spPr>
          <a:xfrm>
            <a:off x="7577340" y="3879356"/>
            <a:ext cx="505956" cy="108600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07EF69C8-9C71-CD7B-0698-4B6166366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95432F7A-E2EA-7440-ED92-F3BFE473798E}"/>
              </a:ext>
            </a:extLst>
          </p:cNvPr>
          <p:cNvSpPr/>
          <p:nvPr/>
        </p:nvSpPr>
        <p:spPr>
          <a:xfrm>
            <a:off x="158967" y="669437"/>
            <a:ext cx="8826066" cy="5938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kumimoji="1" lang="ja-JP" altLang="en-US" sz="24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■　紙媒体書類の受領</a:t>
            </a:r>
            <a:endParaRPr kumimoji="1" lang="en-US" altLang="ja-JP" sz="2400" b="1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EEFD545-3D14-BB15-3FB8-5803E6E85AAE}"/>
              </a:ext>
            </a:extLst>
          </p:cNvPr>
          <p:cNvSpPr/>
          <p:nvPr/>
        </p:nvSpPr>
        <p:spPr>
          <a:xfrm>
            <a:off x="0" y="0"/>
            <a:ext cx="5370897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800" b="1" dirty="0"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工事関係書類のまとめ方</a:t>
            </a:r>
            <a:endParaRPr kumimoji="1" lang="ja-JP" altLang="en-US" sz="2800" b="1" dirty="0"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86BA89D-4B20-C2FF-4441-8261501CE600}"/>
              </a:ext>
            </a:extLst>
          </p:cNvPr>
          <p:cNvSpPr/>
          <p:nvPr/>
        </p:nvSpPr>
        <p:spPr>
          <a:xfrm>
            <a:off x="346509" y="1497479"/>
            <a:ext cx="8450981" cy="994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24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sz="2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受注者は</a:t>
            </a:r>
            <a:r>
              <a:rPr kumimoji="1" lang="ja-JP" altLang="en-US" sz="2400" b="1" dirty="0">
                <a:solidFill>
                  <a:srgbClr val="0000FF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作成書類一覧</a:t>
            </a:r>
            <a:r>
              <a:rPr kumimoji="1" lang="ja-JP" altLang="en-US" sz="24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のうち、</a:t>
            </a:r>
            <a:r>
              <a:rPr kumimoji="1" lang="ja-JP" altLang="en-US" sz="2400" b="1" dirty="0">
                <a:solidFill>
                  <a:srgbClr val="0000FF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紙提出に「●」がついている書類</a:t>
            </a:r>
            <a:r>
              <a:rPr kumimoji="1" lang="ja-JP" altLang="en-US" sz="2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を２部提出します。</a:t>
            </a:r>
            <a:endParaRPr kumimoji="1" lang="en-US" altLang="ja-JP" sz="2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2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24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9219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2DB94D0D-E827-585C-30A4-35482CD4F47D}"/>
              </a:ext>
            </a:extLst>
          </p:cNvPr>
          <p:cNvSpPr/>
          <p:nvPr/>
        </p:nvSpPr>
        <p:spPr>
          <a:xfrm>
            <a:off x="2751988" y="3542658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7DCD9DB-6D60-30CA-AB6D-233979F488C4}"/>
              </a:ext>
            </a:extLst>
          </p:cNvPr>
          <p:cNvSpPr/>
          <p:nvPr/>
        </p:nvSpPr>
        <p:spPr>
          <a:xfrm>
            <a:off x="0" y="0"/>
            <a:ext cx="9144000" cy="596766"/>
          </a:xfrm>
          <a:prstGeom prst="rect">
            <a:avLst/>
          </a:prstGeom>
          <a:solidFill>
            <a:srgbClr val="8D11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961F426-EC5E-4C56-B296-BB5BE831C34D}"/>
              </a:ext>
            </a:extLst>
          </p:cNvPr>
          <p:cNvSpPr/>
          <p:nvPr/>
        </p:nvSpPr>
        <p:spPr>
          <a:xfrm>
            <a:off x="0" y="6261234"/>
            <a:ext cx="9144000" cy="596766"/>
          </a:xfrm>
          <a:prstGeom prst="rect">
            <a:avLst/>
          </a:prstGeom>
          <a:solidFill>
            <a:srgbClr val="043D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D9958F72-E2E8-68E6-D1FC-8477EC3BE939}"/>
              </a:ext>
            </a:extLst>
          </p:cNvPr>
          <p:cNvSpPr/>
          <p:nvPr/>
        </p:nvSpPr>
        <p:spPr>
          <a:xfrm>
            <a:off x="2704363" y="3482190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CD6BADA-F3AE-3970-A3DA-4E7291E63EB3}"/>
              </a:ext>
            </a:extLst>
          </p:cNvPr>
          <p:cNvSpPr/>
          <p:nvPr/>
        </p:nvSpPr>
        <p:spPr>
          <a:xfrm>
            <a:off x="2653369" y="3421722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四角形: 上の 2 つの角を丸める 19">
            <a:extLst>
              <a:ext uri="{FF2B5EF4-FFF2-40B4-BE49-F238E27FC236}">
                <a16:creationId xmlns:a16="http://schemas.microsoft.com/office/drawing/2014/main" id="{B4C3EE79-3AC3-B1E1-41B2-E14E88AD5ABC}"/>
              </a:ext>
            </a:extLst>
          </p:cNvPr>
          <p:cNvSpPr/>
          <p:nvPr/>
        </p:nvSpPr>
        <p:spPr>
          <a:xfrm rot="5400000">
            <a:off x="4251976" y="5484537"/>
            <a:ext cx="338563" cy="187054"/>
          </a:xfrm>
          <a:prstGeom prst="round2Same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37034E92-F604-0EC6-F0DB-358EF8F42B70}"/>
              </a:ext>
            </a:extLst>
          </p:cNvPr>
          <p:cNvSpPr/>
          <p:nvPr/>
        </p:nvSpPr>
        <p:spPr>
          <a:xfrm>
            <a:off x="2600206" y="3362037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7951A393-DF28-5F34-7B38-DFD8C03A9F6A}"/>
              </a:ext>
            </a:extLst>
          </p:cNvPr>
          <p:cNvSpPr/>
          <p:nvPr/>
        </p:nvSpPr>
        <p:spPr>
          <a:xfrm>
            <a:off x="2543955" y="3301569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83FE528E-FF34-7B49-84FF-08A58274DA66}"/>
              </a:ext>
            </a:extLst>
          </p:cNvPr>
          <p:cNvSpPr/>
          <p:nvPr/>
        </p:nvSpPr>
        <p:spPr>
          <a:xfrm>
            <a:off x="2492961" y="3241101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四角形: 上の 2 つの角を丸める 23">
            <a:extLst>
              <a:ext uri="{FF2B5EF4-FFF2-40B4-BE49-F238E27FC236}">
                <a16:creationId xmlns:a16="http://schemas.microsoft.com/office/drawing/2014/main" id="{A0772A31-D7D2-7FCA-9DC6-54F491C3E289}"/>
              </a:ext>
            </a:extLst>
          </p:cNvPr>
          <p:cNvSpPr/>
          <p:nvPr/>
        </p:nvSpPr>
        <p:spPr>
          <a:xfrm rot="5400000">
            <a:off x="4091568" y="4872594"/>
            <a:ext cx="338563" cy="187054"/>
          </a:xfrm>
          <a:prstGeom prst="round2Same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1D39DB5E-E0AA-6BDA-E1D7-1031E02050B3}"/>
              </a:ext>
            </a:extLst>
          </p:cNvPr>
          <p:cNvSpPr/>
          <p:nvPr/>
        </p:nvSpPr>
        <p:spPr>
          <a:xfrm>
            <a:off x="2445044" y="3183646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AC43D70C-06DA-E0C2-6CB1-6AE9EAF7597E}"/>
              </a:ext>
            </a:extLst>
          </p:cNvPr>
          <p:cNvSpPr/>
          <p:nvPr/>
        </p:nvSpPr>
        <p:spPr>
          <a:xfrm>
            <a:off x="2388793" y="3123178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59A5FD4F-4546-9DDB-653F-210338DE91C9}"/>
              </a:ext>
            </a:extLst>
          </p:cNvPr>
          <p:cNvSpPr/>
          <p:nvPr/>
        </p:nvSpPr>
        <p:spPr>
          <a:xfrm>
            <a:off x="2337799" y="3062710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四角形: 上の 2 つの角を丸める 28">
            <a:extLst>
              <a:ext uri="{FF2B5EF4-FFF2-40B4-BE49-F238E27FC236}">
                <a16:creationId xmlns:a16="http://schemas.microsoft.com/office/drawing/2014/main" id="{47A6FCF7-18A5-6B28-90C5-4D6A30F66D46}"/>
              </a:ext>
            </a:extLst>
          </p:cNvPr>
          <p:cNvSpPr/>
          <p:nvPr/>
        </p:nvSpPr>
        <p:spPr>
          <a:xfrm rot="5400000">
            <a:off x="3936406" y="4262885"/>
            <a:ext cx="338563" cy="187054"/>
          </a:xfrm>
          <a:prstGeom prst="round2Same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8627932F-51FA-C856-EB37-0C1A5900A09D}"/>
              </a:ext>
            </a:extLst>
          </p:cNvPr>
          <p:cNvSpPr/>
          <p:nvPr/>
        </p:nvSpPr>
        <p:spPr>
          <a:xfrm>
            <a:off x="2200492" y="2886672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四角形: 上の 2 つの角を丸める 31">
            <a:extLst>
              <a:ext uri="{FF2B5EF4-FFF2-40B4-BE49-F238E27FC236}">
                <a16:creationId xmlns:a16="http://schemas.microsoft.com/office/drawing/2014/main" id="{A0CC1B38-E545-85AC-0919-D9CF9C2DDCD2}"/>
              </a:ext>
            </a:extLst>
          </p:cNvPr>
          <p:cNvSpPr/>
          <p:nvPr/>
        </p:nvSpPr>
        <p:spPr>
          <a:xfrm rot="5400000">
            <a:off x="3829637" y="3008887"/>
            <a:ext cx="338563" cy="187054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B3E0906B-2C1D-A31D-0BF8-18E4575FB56F}"/>
              </a:ext>
            </a:extLst>
          </p:cNvPr>
          <p:cNvGrpSpPr/>
          <p:nvPr/>
        </p:nvGrpSpPr>
        <p:grpSpPr>
          <a:xfrm>
            <a:off x="1451299" y="2032511"/>
            <a:ext cx="2314293" cy="3054352"/>
            <a:chOff x="5571006" y="2065485"/>
            <a:chExt cx="2314293" cy="3054352"/>
          </a:xfrm>
        </p:grpSpPr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CD5F5F34-1187-3D44-FD22-E7A4DDBB9D74}"/>
                </a:ext>
              </a:extLst>
            </p:cNvPr>
            <p:cNvSpPr/>
            <p:nvPr/>
          </p:nvSpPr>
          <p:spPr>
            <a:xfrm>
              <a:off x="6122502" y="2721471"/>
              <a:ext cx="1733550" cy="239836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622C321B-DA7A-1CED-1E75-51D53966F65D}"/>
                </a:ext>
              </a:extLst>
            </p:cNvPr>
            <p:cNvSpPr/>
            <p:nvPr/>
          </p:nvSpPr>
          <p:spPr>
            <a:xfrm>
              <a:off x="6074877" y="2661003"/>
              <a:ext cx="1733550" cy="239836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F5C9E27A-E37E-F143-A1D8-2BEA25EC602B}"/>
                </a:ext>
              </a:extLst>
            </p:cNvPr>
            <p:cNvSpPr/>
            <p:nvPr/>
          </p:nvSpPr>
          <p:spPr>
            <a:xfrm>
              <a:off x="6023883" y="2600535"/>
              <a:ext cx="1733550" cy="239836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四角形: 上の 2 つの角を丸める 49">
              <a:extLst>
                <a:ext uri="{FF2B5EF4-FFF2-40B4-BE49-F238E27FC236}">
                  <a16:creationId xmlns:a16="http://schemas.microsoft.com/office/drawing/2014/main" id="{66770938-8E20-CFC1-1CEE-1CD768CF9257}"/>
                </a:ext>
              </a:extLst>
            </p:cNvPr>
            <p:cNvSpPr/>
            <p:nvPr/>
          </p:nvSpPr>
          <p:spPr>
            <a:xfrm rot="5400000">
              <a:off x="7622490" y="4663350"/>
              <a:ext cx="338563" cy="187054"/>
            </a:xfrm>
            <a:prstGeom prst="round2Same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00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DDCB5BCA-F1F3-424D-105D-DFFE0909AD5A}"/>
                </a:ext>
              </a:extLst>
            </p:cNvPr>
            <p:cNvSpPr/>
            <p:nvPr/>
          </p:nvSpPr>
          <p:spPr>
            <a:xfrm>
              <a:off x="5970720" y="2540850"/>
              <a:ext cx="1733550" cy="239836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17E08417-0F91-5320-6268-4D113BCA18D5}"/>
                </a:ext>
              </a:extLst>
            </p:cNvPr>
            <p:cNvSpPr/>
            <p:nvPr/>
          </p:nvSpPr>
          <p:spPr>
            <a:xfrm>
              <a:off x="5914469" y="2480382"/>
              <a:ext cx="1733550" cy="239836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D9402C36-B9BC-1AA4-DDC4-5DD6DF1AB016}"/>
                </a:ext>
              </a:extLst>
            </p:cNvPr>
            <p:cNvSpPr/>
            <p:nvPr/>
          </p:nvSpPr>
          <p:spPr>
            <a:xfrm>
              <a:off x="5863475" y="2419914"/>
              <a:ext cx="1733550" cy="239836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四角形: 上の 2 つの角を丸める 53">
              <a:extLst>
                <a:ext uri="{FF2B5EF4-FFF2-40B4-BE49-F238E27FC236}">
                  <a16:creationId xmlns:a16="http://schemas.microsoft.com/office/drawing/2014/main" id="{8C6E54FF-C876-7DE4-E554-B906C6FB8C4B}"/>
                </a:ext>
              </a:extLst>
            </p:cNvPr>
            <p:cNvSpPr/>
            <p:nvPr/>
          </p:nvSpPr>
          <p:spPr>
            <a:xfrm rot="5400000">
              <a:off x="7462082" y="4051407"/>
              <a:ext cx="338563" cy="187054"/>
            </a:xfrm>
            <a:prstGeom prst="round2Same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00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正方形/長方形 54">
              <a:extLst>
                <a:ext uri="{FF2B5EF4-FFF2-40B4-BE49-F238E27FC236}">
                  <a16:creationId xmlns:a16="http://schemas.microsoft.com/office/drawing/2014/main" id="{9A66D019-6905-FC36-6161-088FA7EC6D9B}"/>
                </a:ext>
              </a:extLst>
            </p:cNvPr>
            <p:cNvSpPr/>
            <p:nvPr/>
          </p:nvSpPr>
          <p:spPr>
            <a:xfrm>
              <a:off x="5815558" y="2362459"/>
              <a:ext cx="1733550" cy="239836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CE1915D8-AC90-4C35-7886-7CC119358388}"/>
                </a:ext>
              </a:extLst>
            </p:cNvPr>
            <p:cNvSpPr/>
            <p:nvPr/>
          </p:nvSpPr>
          <p:spPr>
            <a:xfrm>
              <a:off x="5759307" y="2301991"/>
              <a:ext cx="1733550" cy="239836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A5E8BA3D-A742-345B-A167-023BD37CB9FB}"/>
                </a:ext>
              </a:extLst>
            </p:cNvPr>
            <p:cNvSpPr/>
            <p:nvPr/>
          </p:nvSpPr>
          <p:spPr>
            <a:xfrm>
              <a:off x="5708313" y="2241523"/>
              <a:ext cx="1733550" cy="239836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四角形: 上の 2 つの角を丸める 57">
              <a:extLst>
                <a:ext uri="{FF2B5EF4-FFF2-40B4-BE49-F238E27FC236}">
                  <a16:creationId xmlns:a16="http://schemas.microsoft.com/office/drawing/2014/main" id="{2368A54D-9A18-34B4-EC43-A60FF5629FE6}"/>
                </a:ext>
              </a:extLst>
            </p:cNvPr>
            <p:cNvSpPr/>
            <p:nvPr/>
          </p:nvSpPr>
          <p:spPr>
            <a:xfrm rot="5400000">
              <a:off x="7306920" y="3441698"/>
              <a:ext cx="338563" cy="187054"/>
            </a:xfrm>
            <a:prstGeom prst="round2Same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00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BDA65FB1-C937-42D9-12C1-370EA1688E50}"/>
                </a:ext>
              </a:extLst>
            </p:cNvPr>
            <p:cNvSpPr/>
            <p:nvPr/>
          </p:nvSpPr>
          <p:spPr>
            <a:xfrm>
              <a:off x="5571006" y="2065485"/>
              <a:ext cx="1733550" cy="239836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四角形: 上の 2 つの角を丸める 59">
              <a:extLst>
                <a:ext uri="{FF2B5EF4-FFF2-40B4-BE49-F238E27FC236}">
                  <a16:creationId xmlns:a16="http://schemas.microsoft.com/office/drawing/2014/main" id="{0F2AB85F-2842-7613-268F-8891ADB7E9AE}"/>
                </a:ext>
              </a:extLst>
            </p:cNvPr>
            <p:cNvSpPr/>
            <p:nvPr/>
          </p:nvSpPr>
          <p:spPr>
            <a:xfrm rot="5400000">
              <a:off x="7200151" y="2187700"/>
              <a:ext cx="338563" cy="187054"/>
            </a:xfrm>
            <a:prstGeom prst="round2Same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944FC49-5876-91FA-DBCA-B9B2E76C46A2}"/>
              </a:ext>
            </a:extLst>
          </p:cNvPr>
          <p:cNvSpPr/>
          <p:nvPr/>
        </p:nvSpPr>
        <p:spPr>
          <a:xfrm>
            <a:off x="1223131" y="1728342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77917E7D-30CE-FFEC-7A4D-6A78C8076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47" y="1342778"/>
            <a:ext cx="2019558" cy="2455149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DE4F0BEB-DFE4-AB90-ACD8-DC27874071F3}"/>
              </a:ext>
            </a:extLst>
          </p:cNvPr>
          <p:cNvSpPr/>
          <p:nvPr/>
        </p:nvSpPr>
        <p:spPr>
          <a:xfrm>
            <a:off x="5897880" y="1235248"/>
            <a:ext cx="2769870" cy="3438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①　電子媒体の工事関係書類</a:t>
            </a:r>
            <a:endParaRPr kumimoji="1" lang="en-US" altLang="ja-JP" sz="160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95351832-7E19-5028-451C-402C949BC28F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2543955" y="1406654"/>
            <a:ext cx="3353925" cy="5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C1B7BABC-E74B-F6B7-9C13-A2E7BF6BA16D}"/>
              </a:ext>
            </a:extLst>
          </p:cNvPr>
          <p:cNvSpPr/>
          <p:nvPr/>
        </p:nvSpPr>
        <p:spPr>
          <a:xfrm>
            <a:off x="5897880" y="1685501"/>
            <a:ext cx="2588173" cy="3438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②　作成書類一覧（目次）</a:t>
            </a:r>
            <a:endParaRPr kumimoji="1" lang="en-US" altLang="ja-JP" sz="16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9FDDAA5D-ADE8-139B-7F14-85BC30376BD3}"/>
              </a:ext>
            </a:extLst>
          </p:cNvPr>
          <p:cNvCxnSpPr>
            <a:cxnSpLocks/>
            <a:endCxn id="25" idx="1"/>
          </p:cNvCxnSpPr>
          <p:nvPr/>
        </p:nvCxnSpPr>
        <p:spPr>
          <a:xfrm>
            <a:off x="2858703" y="1857426"/>
            <a:ext cx="303917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平行四辺形 69">
            <a:extLst>
              <a:ext uri="{FF2B5EF4-FFF2-40B4-BE49-F238E27FC236}">
                <a16:creationId xmlns:a16="http://schemas.microsoft.com/office/drawing/2014/main" id="{7D153D3B-3F6E-30C5-F7E3-CBB25AF81A1E}"/>
              </a:ext>
            </a:extLst>
          </p:cNvPr>
          <p:cNvSpPr/>
          <p:nvPr/>
        </p:nvSpPr>
        <p:spPr>
          <a:xfrm rot="10800000" flipH="1">
            <a:off x="3542770" y="2015306"/>
            <a:ext cx="1886629" cy="1511274"/>
          </a:xfrm>
          <a:prstGeom prst="parallelogram">
            <a:avLst>
              <a:gd name="adj" fmla="val 91643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F9AEFB38-F186-65F0-C1DA-EC4968843BA3}"/>
              </a:ext>
            </a:extLst>
          </p:cNvPr>
          <p:cNvSpPr/>
          <p:nvPr/>
        </p:nvSpPr>
        <p:spPr>
          <a:xfrm>
            <a:off x="3485652" y="2029735"/>
            <a:ext cx="545804" cy="249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F1C76B92-C950-BCB3-0EF3-AB1AC231E2D6}"/>
              </a:ext>
            </a:extLst>
          </p:cNvPr>
          <p:cNvSpPr/>
          <p:nvPr/>
        </p:nvSpPr>
        <p:spPr>
          <a:xfrm>
            <a:off x="4561951" y="3229300"/>
            <a:ext cx="473587" cy="282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78D0D126-8C30-FC9B-9260-5CF0F824A955}"/>
              </a:ext>
            </a:extLst>
          </p:cNvPr>
          <p:cNvSpPr/>
          <p:nvPr/>
        </p:nvSpPr>
        <p:spPr>
          <a:xfrm>
            <a:off x="3690893" y="2261672"/>
            <a:ext cx="508322" cy="30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8658576C-F1A3-25CC-CEE3-AE59DA64A689}"/>
              </a:ext>
            </a:extLst>
          </p:cNvPr>
          <p:cNvSpPr/>
          <p:nvPr/>
        </p:nvSpPr>
        <p:spPr>
          <a:xfrm>
            <a:off x="3905391" y="2527562"/>
            <a:ext cx="508322" cy="30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19CF703A-7738-638B-4181-A51A9DD75871}"/>
              </a:ext>
            </a:extLst>
          </p:cNvPr>
          <p:cNvSpPr/>
          <p:nvPr/>
        </p:nvSpPr>
        <p:spPr>
          <a:xfrm>
            <a:off x="4170213" y="2784506"/>
            <a:ext cx="508322" cy="30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94F088F2-6A5B-F22F-18DC-E4A2DB38923F}"/>
              </a:ext>
            </a:extLst>
          </p:cNvPr>
          <p:cNvSpPr/>
          <p:nvPr/>
        </p:nvSpPr>
        <p:spPr>
          <a:xfrm>
            <a:off x="4322613" y="2936906"/>
            <a:ext cx="508322" cy="30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61CA6D91-A7E1-111B-89B3-541C6981205A}"/>
              </a:ext>
            </a:extLst>
          </p:cNvPr>
          <p:cNvCxnSpPr>
            <a:cxnSpLocks/>
          </p:cNvCxnSpPr>
          <p:nvPr/>
        </p:nvCxnSpPr>
        <p:spPr>
          <a:xfrm flipV="1">
            <a:off x="4582759" y="2604859"/>
            <a:ext cx="159722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996BD09B-7A9E-9A48-8C90-2FE7D18B1E39}"/>
              </a:ext>
            </a:extLst>
          </p:cNvPr>
          <p:cNvSpPr/>
          <p:nvPr/>
        </p:nvSpPr>
        <p:spPr>
          <a:xfrm>
            <a:off x="5897880" y="2432934"/>
            <a:ext cx="2769870" cy="34385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60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③　紙媒体の工事関係書類</a:t>
            </a:r>
            <a:endParaRPr kumimoji="1" lang="en-US" altLang="ja-JP" sz="160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BDEE3EE7-B6A2-60BB-CB9C-CE2D50E8482B}"/>
              </a:ext>
            </a:extLst>
          </p:cNvPr>
          <p:cNvSpPr/>
          <p:nvPr/>
        </p:nvSpPr>
        <p:spPr>
          <a:xfrm>
            <a:off x="433484" y="634503"/>
            <a:ext cx="8581832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kumimoji="1" lang="ja-JP" altLang="en-US" sz="20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■　受注者は</a:t>
            </a:r>
            <a:r>
              <a:rPr kumimoji="1" lang="ja-JP" altLang="en-US" sz="2000" b="1" dirty="0">
                <a:solidFill>
                  <a:srgbClr val="FF0000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工事保存書類</a:t>
            </a:r>
            <a:r>
              <a:rPr kumimoji="1" lang="ja-JP" altLang="en-US" sz="20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と</a:t>
            </a:r>
            <a:r>
              <a:rPr kumimoji="1" lang="ja-JP" altLang="en-US" sz="2000" b="1" dirty="0">
                <a:solidFill>
                  <a:srgbClr val="0000FF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工事引継書類</a:t>
            </a:r>
            <a:r>
              <a:rPr kumimoji="1" lang="ja-JP" altLang="en-US" sz="20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は以下に従い作成するものとします。</a:t>
            </a:r>
            <a:endParaRPr kumimoji="1" lang="en-US" altLang="ja-JP" sz="20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C91FA49-3B97-530A-7E86-11C13F638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5</a:t>
            </a:fld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A6036F3-BBCB-97FE-2493-CEAA883B35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9844" y="2995980"/>
            <a:ext cx="1322322" cy="2598449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131AEBA-8510-A2B4-BB79-76610CDE97AD}"/>
              </a:ext>
            </a:extLst>
          </p:cNvPr>
          <p:cNvSpPr/>
          <p:nvPr/>
        </p:nvSpPr>
        <p:spPr>
          <a:xfrm>
            <a:off x="5429399" y="5582934"/>
            <a:ext cx="3627198" cy="67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kumimoji="1" lang="ja-JP" altLang="en-US" sz="14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①、②、③の書類をフラットファイルに格納し、</a:t>
            </a:r>
            <a:endParaRPr kumimoji="1" lang="en-US" altLang="ja-JP" sz="14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14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提出</a:t>
            </a:r>
            <a:endParaRPr kumimoji="1" lang="en-US" altLang="ja-JP" sz="14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379527E-57B7-42E7-BDC7-CC59AB76E48C}"/>
              </a:ext>
            </a:extLst>
          </p:cNvPr>
          <p:cNvSpPr/>
          <p:nvPr/>
        </p:nvSpPr>
        <p:spPr>
          <a:xfrm>
            <a:off x="0" y="0"/>
            <a:ext cx="5370897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800" b="1" dirty="0"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工事関係書類のまとめ方</a:t>
            </a:r>
            <a:endParaRPr kumimoji="1" lang="ja-JP" altLang="en-US" sz="2800" b="1" dirty="0"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7185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15967-1243-E079-EC19-67BEE8BD00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0041171-8944-671F-3C21-AD73458123EB}"/>
              </a:ext>
            </a:extLst>
          </p:cNvPr>
          <p:cNvSpPr/>
          <p:nvPr/>
        </p:nvSpPr>
        <p:spPr>
          <a:xfrm>
            <a:off x="0" y="0"/>
            <a:ext cx="9144000" cy="596766"/>
          </a:xfrm>
          <a:prstGeom prst="rect">
            <a:avLst/>
          </a:prstGeom>
          <a:solidFill>
            <a:srgbClr val="8D11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0125BDC-E071-9D28-B84E-6184633852C4}"/>
              </a:ext>
            </a:extLst>
          </p:cNvPr>
          <p:cNvSpPr/>
          <p:nvPr/>
        </p:nvSpPr>
        <p:spPr>
          <a:xfrm>
            <a:off x="0" y="6261234"/>
            <a:ext cx="9144000" cy="596766"/>
          </a:xfrm>
          <a:prstGeom prst="rect">
            <a:avLst/>
          </a:prstGeom>
          <a:solidFill>
            <a:srgbClr val="043D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B998F794-836B-BDF8-7AF6-AE5588657C7B}"/>
              </a:ext>
            </a:extLst>
          </p:cNvPr>
          <p:cNvSpPr/>
          <p:nvPr/>
        </p:nvSpPr>
        <p:spPr>
          <a:xfrm>
            <a:off x="433484" y="634503"/>
            <a:ext cx="8581832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kumimoji="1" lang="ja-JP" altLang="en-US" sz="20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■　</a:t>
            </a:r>
            <a:r>
              <a:rPr kumimoji="1" lang="en-US" altLang="ja-JP" sz="20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CD-R</a:t>
            </a:r>
            <a:r>
              <a:rPr kumimoji="1" lang="ja-JP" altLang="en-US" sz="20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が複数枚に分かれる場合はどの</a:t>
            </a:r>
            <a:r>
              <a:rPr kumimoji="1" lang="en-US" altLang="ja-JP" sz="20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CD-R</a:t>
            </a:r>
            <a:r>
              <a:rPr kumimoji="1" lang="ja-JP" altLang="en-US" sz="20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にどこまでのデータが入っているのかわかるように目次に示す等の工夫を行うこと。</a:t>
            </a:r>
            <a:endParaRPr kumimoji="1" lang="en-US" altLang="ja-JP" sz="20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3417220-B740-58BF-DF63-FFB34FAA0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285975C-D18F-BADD-2154-F1455E01E084}"/>
              </a:ext>
            </a:extLst>
          </p:cNvPr>
          <p:cNvSpPr/>
          <p:nvPr/>
        </p:nvSpPr>
        <p:spPr>
          <a:xfrm>
            <a:off x="0" y="0"/>
            <a:ext cx="5370897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800" b="1" dirty="0"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工事関係書類のまとめ方</a:t>
            </a:r>
            <a:endParaRPr kumimoji="1" lang="ja-JP" altLang="en-US" sz="2800" b="1" dirty="0"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00EC59EB-8D9D-D2B8-3E6F-1817A6438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1824" y="1772688"/>
            <a:ext cx="4140801" cy="4450809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3F43459-484B-CA2F-CC87-8D2E620C9351}"/>
              </a:ext>
            </a:extLst>
          </p:cNvPr>
          <p:cNvSpPr txBox="1"/>
          <p:nvPr/>
        </p:nvSpPr>
        <p:spPr>
          <a:xfrm>
            <a:off x="4386561" y="4217485"/>
            <a:ext cx="572703" cy="30777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>
                <a:solidFill>
                  <a:srgbClr val="FF0000"/>
                </a:solidFill>
              </a:rPr>
              <a:t>CD</a:t>
            </a:r>
            <a:r>
              <a:rPr kumimoji="1" lang="ja-JP" altLang="en-US" sz="1400" b="1" dirty="0">
                <a:solidFill>
                  <a:srgbClr val="FF0000"/>
                </a:solidFill>
              </a:rPr>
              <a:t>①</a:t>
            </a:r>
          </a:p>
        </p:txBody>
      </p:sp>
      <p:sp>
        <p:nvSpPr>
          <p:cNvPr id="30" name="右中かっこ 29">
            <a:extLst>
              <a:ext uri="{FF2B5EF4-FFF2-40B4-BE49-F238E27FC236}">
                <a16:creationId xmlns:a16="http://schemas.microsoft.com/office/drawing/2014/main" id="{55A6B4C9-5150-4E6B-FB4A-5CFF2305B2E5}"/>
              </a:ext>
            </a:extLst>
          </p:cNvPr>
          <p:cNvSpPr/>
          <p:nvPr/>
        </p:nvSpPr>
        <p:spPr>
          <a:xfrm>
            <a:off x="4203681" y="2874604"/>
            <a:ext cx="182880" cy="2993540"/>
          </a:xfrm>
          <a:prstGeom prst="righ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8543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図 24">
            <a:extLst>
              <a:ext uri="{FF2B5EF4-FFF2-40B4-BE49-F238E27FC236}">
                <a16:creationId xmlns:a16="http://schemas.microsoft.com/office/drawing/2014/main" id="{DA8575FE-58ED-2B58-2FA5-632CA1B25C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1167" y="3921140"/>
            <a:ext cx="1343212" cy="15718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91BD1469-EA47-3AEF-6AB4-C6B418FADB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1167" y="1475406"/>
            <a:ext cx="1343212" cy="1571844"/>
          </a:xfrm>
          <a:prstGeom prst="rect">
            <a:avLst/>
          </a:prstGeom>
        </p:spPr>
      </p:pic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2DB94D0D-E827-585C-30A4-35482CD4F47D}"/>
              </a:ext>
            </a:extLst>
          </p:cNvPr>
          <p:cNvSpPr/>
          <p:nvPr/>
        </p:nvSpPr>
        <p:spPr>
          <a:xfrm>
            <a:off x="819942" y="2825013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7DCD9DB-6D60-30CA-AB6D-233979F488C4}"/>
              </a:ext>
            </a:extLst>
          </p:cNvPr>
          <p:cNvSpPr/>
          <p:nvPr/>
        </p:nvSpPr>
        <p:spPr>
          <a:xfrm>
            <a:off x="0" y="0"/>
            <a:ext cx="9144000" cy="596766"/>
          </a:xfrm>
          <a:prstGeom prst="rect">
            <a:avLst/>
          </a:prstGeom>
          <a:solidFill>
            <a:srgbClr val="8D11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961F426-EC5E-4C56-B296-BB5BE831C34D}"/>
              </a:ext>
            </a:extLst>
          </p:cNvPr>
          <p:cNvSpPr/>
          <p:nvPr/>
        </p:nvSpPr>
        <p:spPr>
          <a:xfrm>
            <a:off x="0" y="6261234"/>
            <a:ext cx="9144000" cy="596766"/>
          </a:xfrm>
          <a:prstGeom prst="rect">
            <a:avLst/>
          </a:prstGeom>
          <a:solidFill>
            <a:srgbClr val="043D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D9958F72-E2E8-68E6-D1FC-8477EC3BE939}"/>
              </a:ext>
            </a:extLst>
          </p:cNvPr>
          <p:cNvSpPr/>
          <p:nvPr/>
        </p:nvSpPr>
        <p:spPr>
          <a:xfrm>
            <a:off x="772317" y="2764545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CD6BADA-F3AE-3970-A3DA-4E7291E63EB3}"/>
              </a:ext>
            </a:extLst>
          </p:cNvPr>
          <p:cNvSpPr/>
          <p:nvPr/>
        </p:nvSpPr>
        <p:spPr>
          <a:xfrm>
            <a:off x="721323" y="2704077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四角形: 上の 2 つの角を丸める 19">
            <a:extLst>
              <a:ext uri="{FF2B5EF4-FFF2-40B4-BE49-F238E27FC236}">
                <a16:creationId xmlns:a16="http://schemas.microsoft.com/office/drawing/2014/main" id="{B4C3EE79-3AC3-B1E1-41B2-E14E88AD5ABC}"/>
              </a:ext>
            </a:extLst>
          </p:cNvPr>
          <p:cNvSpPr/>
          <p:nvPr/>
        </p:nvSpPr>
        <p:spPr>
          <a:xfrm rot="5400000">
            <a:off x="2319930" y="4766892"/>
            <a:ext cx="338563" cy="187054"/>
          </a:xfrm>
          <a:prstGeom prst="round2Same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37034E92-F604-0EC6-F0DB-358EF8F42B70}"/>
              </a:ext>
            </a:extLst>
          </p:cNvPr>
          <p:cNvSpPr/>
          <p:nvPr/>
        </p:nvSpPr>
        <p:spPr>
          <a:xfrm>
            <a:off x="668160" y="2644392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7951A393-DF28-5F34-7B38-DFD8C03A9F6A}"/>
              </a:ext>
            </a:extLst>
          </p:cNvPr>
          <p:cNvSpPr/>
          <p:nvPr/>
        </p:nvSpPr>
        <p:spPr>
          <a:xfrm>
            <a:off x="611909" y="2583924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83FE528E-FF34-7B49-84FF-08A58274DA66}"/>
              </a:ext>
            </a:extLst>
          </p:cNvPr>
          <p:cNvSpPr/>
          <p:nvPr/>
        </p:nvSpPr>
        <p:spPr>
          <a:xfrm>
            <a:off x="560915" y="2523456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四角形: 上の 2 つの角を丸める 23">
            <a:extLst>
              <a:ext uri="{FF2B5EF4-FFF2-40B4-BE49-F238E27FC236}">
                <a16:creationId xmlns:a16="http://schemas.microsoft.com/office/drawing/2014/main" id="{A0772A31-D7D2-7FCA-9DC6-54F491C3E289}"/>
              </a:ext>
            </a:extLst>
          </p:cNvPr>
          <p:cNvSpPr/>
          <p:nvPr/>
        </p:nvSpPr>
        <p:spPr>
          <a:xfrm rot="5400000">
            <a:off x="2159522" y="4154949"/>
            <a:ext cx="338563" cy="187054"/>
          </a:xfrm>
          <a:prstGeom prst="round2Same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1D39DB5E-E0AA-6BDA-E1D7-1031E02050B3}"/>
              </a:ext>
            </a:extLst>
          </p:cNvPr>
          <p:cNvSpPr/>
          <p:nvPr/>
        </p:nvSpPr>
        <p:spPr>
          <a:xfrm>
            <a:off x="512998" y="2466001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AC43D70C-06DA-E0C2-6CB1-6AE9EAF7597E}"/>
              </a:ext>
            </a:extLst>
          </p:cNvPr>
          <p:cNvSpPr/>
          <p:nvPr/>
        </p:nvSpPr>
        <p:spPr>
          <a:xfrm>
            <a:off x="456747" y="2405533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59A5FD4F-4546-9DDB-653F-210338DE91C9}"/>
              </a:ext>
            </a:extLst>
          </p:cNvPr>
          <p:cNvSpPr/>
          <p:nvPr/>
        </p:nvSpPr>
        <p:spPr>
          <a:xfrm>
            <a:off x="405753" y="2345065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四角形: 上の 2 つの角を丸める 28">
            <a:extLst>
              <a:ext uri="{FF2B5EF4-FFF2-40B4-BE49-F238E27FC236}">
                <a16:creationId xmlns:a16="http://schemas.microsoft.com/office/drawing/2014/main" id="{47A6FCF7-18A5-6B28-90C5-4D6A30F66D46}"/>
              </a:ext>
            </a:extLst>
          </p:cNvPr>
          <p:cNvSpPr/>
          <p:nvPr/>
        </p:nvSpPr>
        <p:spPr>
          <a:xfrm rot="5400000">
            <a:off x="2004360" y="3545240"/>
            <a:ext cx="338563" cy="187054"/>
          </a:xfrm>
          <a:prstGeom prst="round2Same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8627932F-51FA-C856-EB37-0C1A5900A09D}"/>
              </a:ext>
            </a:extLst>
          </p:cNvPr>
          <p:cNvSpPr/>
          <p:nvPr/>
        </p:nvSpPr>
        <p:spPr>
          <a:xfrm>
            <a:off x="268446" y="2169027"/>
            <a:ext cx="1733550" cy="2398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四角形: 上の 2 つの角を丸める 31">
            <a:extLst>
              <a:ext uri="{FF2B5EF4-FFF2-40B4-BE49-F238E27FC236}">
                <a16:creationId xmlns:a16="http://schemas.microsoft.com/office/drawing/2014/main" id="{A0CC1B38-E545-85AC-0919-D9CF9C2DDCD2}"/>
              </a:ext>
            </a:extLst>
          </p:cNvPr>
          <p:cNvSpPr/>
          <p:nvPr/>
        </p:nvSpPr>
        <p:spPr>
          <a:xfrm rot="5400000">
            <a:off x="1897591" y="2291242"/>
            <a:ext cx="338563" cy="187054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F9AEFB38-F186-65F0-C1DA-EC4968843BA3}"/>
              </a:ext>
            </a:extLst>
          </p:cNvPr>
          <p:cNvSpPr/>
          <p:nvPr/>
        </p:nvSpPr>
        <p:spPr>
          <a:xfrm>
            <a:off x="2125106" y="1919429"/>
            <a:ext cx="473587" cy="249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78D0D126-8C30-FC9B-9260-5CF0F824A955}"/>
              </a:ext>
            </a:extLst>
          </p:cNvPr>
          <p:cNvSpPr/>
          <p:nvPr/>
        </p:nvSpPr>
        <p:spPr>
          <a:xfrm>
            <a:off x="2598693" y="2334697"/>
            <a:ext cx="508322" cy="30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0544C78C-7DD0-2FF5-0177-D5C06FFEFF80}"/>
              </a:ext>
            </a:extLst>
          </p:cNvPr>
          <p:cNvSpPr/>
          <p:nvPr/>
        </p:nvSpPr>
        <p:spPr>
          <a:xfrm>
            <a:off x="2942134" y="1320801"/>
            <a:ext cx="4719142" cy="21526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600" b="1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●　インデックス（大分類）</a:t>
            </a:r>
            <a:endParaRPr kumimoji="1" lang="en-US" altLang="ja-JP" sz="1600" b="1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60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4AF6C5F8-CFA9-767E-6476-ACF4CBF996E6}"/>
              </a:ext>
            </a:extLst>
          </p:cNvPr>
          <p:cNvSpPr/>
          <p:nvPr/>
        </p:nvSpPr>
        <p:spPr>
          <a:xfrm>
            <a:off x="3046935" y="1707079"/>
            <a:ext cx="2457335" cy="1646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40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sz="14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</a:t>
            </a:r>
            <a:r>
              <a:rPr kumimoji="1" lang="ja-JP" altLang="en-US" sz="140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作成書類一覧」の「</a:t>
            </a:r>
            <a:r>
              <a:rPr kumimoji="1" lang="en-US" altLang="ja-JP" sz="140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INDEX</a:t>
            </a:r>
            <a:r>
              <a:rPr kumimoji="1" lang="ja-JP" altLang="en-US" sz="140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」最左列の番号を記載する。</a:t>
            </a:r>
            <a:endParaRPr kumimoji="1" lang="en-US" altLang="ja-JP" sz="140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4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インデックスシールは白紙最上に貼り付ける。</a:t>
            </a:r>
            <a:endParaRPr kumimoji="1" lang="en-US" altLang="ja-JP" sz="140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E6120CD0-0E40-E196-C603-1E7B4ED9B35E}"/>
              </a:ext>
            </a:extLst>
          </p:cNvPr>
          <p:cNvSpPr/>
          <p:nvPr/>
        </p:nvSpPr>
        <p:spPr>
          <a:xfrm>
            <a:off x="2942134" y="3676334"/>
            <a:ext cx="4719142" cy="2070948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600" b="1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●　インデックス（中分類）</a:t>
            </a:r>
            <a:endParaRPr kumimoji="1" lang="en-US" altLang="ja-JP" sz="1600" b="1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60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8DCA5807-E0FB-C45A-6C81-33113C403399}"/>
              </a:ext>
            </a:extLst>
          </p:cNvPr>
          <p:cNvSpPr/>
          <p:nvPr/>
        </p:nvSpPr>
        <p:spPr>
          <a:xfrm>
            <a:off x="3046935" y="4062613"/>
            <a:ext cx="2457335" cy="1560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40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sz="14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</a:t>
            </a:r>
            <a:r>
              <a:rPr kumimoji="1" lang="ja-JP" altLang="en-US" sz="140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作成書類一覧」の「</a:t>
            </a:r>
            <a:r>
              <a:rPr kumimoji="1" lang="en-US" altLang="ja-JP" sz="140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INDEX</a:t>
            </a:r>
            <a:r>
              <a:rPr kumimoji="1" lang="ja-JP" altLang="en-US" sz="140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」中列の番号を記載する。</a:t>
            </a:r>
            <a:endParaRPr kumimoji="1" lang="en-US" altLang="ja-JP" sz="140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4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インデックスシールは最も大きい数字を白紙最下に貼り、順に若い数字をに上に貼り付ける。</a:t>
            </a:r>
            <a:endParaRPr kumimoji="1" lang="en-US" altLang="ja-JP" sz="14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4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sz="140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40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06A049AB-8583-9A60-3D25-CF8E282A5793}"/>
              </a:ext>
            </a:extLst>
          </p:cNvPr>
          <p:cNvCxnSpPr>
            <a:cxnSpLocks/>
            <a:endCxn id="8" idx="1"/>
          </p:cNvCxnSpPr>
          <p:nvPr/>
        </p:nvCxnSpPr>
        <p:spPr>
          <a:xfrm>
            <a:off x="2276610" y="2307912"/>
            <a:ext cx="665524" cy="892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19EB4BCC-206B-995B-1F73-8B1D050117D4}"/>
              </a:ext>
            </a:extLst>
          </p:cNvPr>
          <p:cNvCxnSpPr>
            <a:cxnSpLocks/>
            <a:endCxn id="30" idx="1"/>
          </p:cNvCxnSpPr>
          <p:nvPr/>
        </p:nvCxnSpPr>
        <p:spPr>
          <a:xfrm flipV="1">
            <a:off x="2685448" y="4711808"/>
            <a:ext cx="256686" cy="61496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A2885FF3-B043-1EB3-29A4-4D5988C40903}"/>
              </a:ext>
            </a:extLst>
          </p:cNvPr>
          <p:cNvSpPr/>
          <p:nvPr/>
        </p:nvSpPr>
        <p:spPr>
          <a:xfrm>
            <a:off x="5879108" y="1709416"/>
            <a:ext cx="406896" cy="13729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6042C77F-AFFB-F5C9-3FB6-9CFE1694B457}"/>
              </a:ext>
            </a:extLst>
          </p:cNvPr>
          <p:cNvSpPr/>
          <p:nvPr/>
        </p:nvSpPr>
        <p:spPr>
          <a:xfrm>
            <a:off x="2932389" y="5782412"/>
            <a:ext cx="4719142" cy="400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kumimoji="1" lang="en-US" altLang="ja-JP" sz="14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4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インデックスは必ず白紙に貼り、成果品に貼らない。</a:t>
            </a:r>
            <a:endParaRPr kumimoji="1" lang="en-US" altLang="ja-JP" sz="14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4" name="正方形/長方形 83">
            <a:extLst>
              <a:ext uri="{FF2B5EF4-FFF2-40B4-BE49-F238E27FC236}">
                <a16:creationId xmlns:a16="http://schemas.microsoft.com/office/drawing/2014/main" id="{FED2C358-BEE6-E454-4FD4-8E6ABD2CC08E}"/>
              </a:ext>
            </a:extLst>
          </p:cNvPr>
          <p:cNvSpPr/>
          <p:nvPr/>
        </p:nvSpPr>
        <p:spPr>
          <a:xfrm>
            <a:off x="7877646" y="1202800"/>
            <a:ext cx="1107387" cy="400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kumimoji="1" lang="ja-JP" altLang="en-US" sz="140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▼　参考例</a:t>
            </a:r>
            <a:endParaRPr kumimoji="1" lang="en-US" altLang="ja-JP" sz="140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2D993DE5-D8C6-2ABD-2929-1387A7BAEF65}"/>
              </a:ext>
            </a:extLst>
          </p:cNvPr>
          <p:cNvSpPr/>
          <p:nvPr/>
        </p:nvSpPr>
        <p:spPr>
          <a:xfrm>
            <a:off x="6216073" y="4161774"/>
            <a:ext cx="380282" cy="1366339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C0367F28-2AF9-33BD-E6CD-AA365B4360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6174058" y="3476663"/>
            <a:ext cx="4452954" cy="705849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30E2CCA-75BC-E60E-C4B2-B7A0D50C6E39}"/>
              </a:ext>
            </a:extLst>
          </p:cNvPr>
          <p:cNvSpPr/>
          <p:nvPr/>
        </p:nvSpPr>
        <p:spPr>
          <a:xfrm>
            <a:off x="281084" y="626482"/>
            <a:ext cx="8581832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kumimoji="1" lang="ja-JP" altLang="en-US" sz="20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■　</a:t>
            </a:r>
            <a:r>
              <a:rPr kumimoji="1" lang="ja-JP" altLang="en-US" sz="2000" b="1" dirty="0">
                <a:solidFill>
                  <a:srgbClr val="FF0000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工事保存書類</a:t>
            </a:r>
            <a:r>
              <a:rPr kumimoji="1" lang="ja-JP" altLang="en-US" sz="20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と</a:t>
            </a:r>
            <a:r>
              <a:rPr kumimoji="1" lang="ja-JP" altLang="en-US" sz="2000" b="1" dirty="0">
                <a:solidFill>
                  <a:srgbClr val="0000FF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工事引継書類</a:t>
            </a:r>
            <a:r>
              <a:rPr kumimoji="1" lang="ja-JP" altLang="en-US" sz="20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のインデックスの付け方</a:t>
            </a:r>
            <a:endParaRPr kumimoji="1" lang="en-US" altLang="ja-JP" sz="20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BB5515-40F4-3260-2043-4C9B8D239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3BE773D-FFAA-0C79-26B8-A2F89D53D513}"/>
              </a:ext>
            </a:extLst>
          </p:cNvPr>
          <p:cNvSpPr/>
          <p:nvPr/>
        </p:nvSpPr>
        <p:spPr>
          <a:xfrm>
            <a:off x="0" y="0"/>
            <a:ext cx="5370897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800" b="1" dirty="0"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工事関係書類のまとめ方</a:t>
            </a:r>
            <a:endParaRPr kumimoji="1" lang="ja-JP" altLang="en-US" sz="2800" b="1" dirty="0"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2256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7DCD9DB-6D60-30CA-AB6D-233979F488C4}"/>
              </a:ext>
            </a:extLst>
          </p:cNvPr>
          <p:cNvSpPr/>
          <p:nvPr/>
        </p:nvSpPr>
        <p:spPr>
          <a:xfrm>
            <a:off x="0" y="0"/>
            <a:ext cx="9144000" cy="596766"/>
          </a:xfrm>
          <a:prstGeom prst="rect">
            <a:avLst/>
          </a:prstGeom>
          <a:solidFill>
            <a:srgbClr val="8D11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961F426-EC5E-4C56-B296-BB5BE831C34D}"/>
              </a:ext>
            </a:extLst>
          </p:cNvPr>
          <p:cNvSpPr/>
          <p:nvPr/>
        </p:nvSpPr>
        <p:spPr>
          <a:xfrm>
            <a:off x="0" y="6261234"/>
            <a:ext cx="9144000" cy="596766"/>
          </a:xfrm>
          <a:prstGeom prst="rect">
            <a:avLst/>
          </a:prstGeom>
          <a:solidFill>
            <a:srgbClr val="043D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A13588B-7F6E-7DCE-3F9D-CF5C74E5D2E0}"/>
              </a:ext>
            </a:extLst>
          </p:cNvPr>
          <p:cNvSpPr/>
          <p:nvPr/>
        </p:nvSpPr>
        <p:spPr>
          <a:xfrm>
            <a:off x="281084" y="626482"/>
            <a:ext cx="8581832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kumimoji="1" lang="ja-JP" altLang="en-US" sz="20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■　</a:t>
            </a:r>
            <a:r>
              <a:rPr kumimoji="1" lang="ja-JP" altLang="en-US" sz="20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工事保存書類</a:t>
            </a:r>
            <a:r>
              <a:rPr kumimoji="1" lang="ja-JP" altLang="en-US" sz="20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と</a:t>
            </a:r>
            <a:r>
              <a:rPr kumimoji="1" lang="ja-JP" altLang="en-US" sz="2000" b="1" dirty="0">
                <a:solidFill>
                  <a:srgbClr val="0000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工事引継書類</a:t>
            </a:r>
            <a:r>
              <a:rPr kumimoji="1" lang="ja-JP" altLang="en-US" sz="20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のフラットファイルの作り方</a:t>
            </a:r>
            <a:endParaRPr kumimoji="1" lang="en-US" altLang="ja-JP" sz="20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EC036C2A-E929-EDD0-3488-02A8CFBC4D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618" y="3168231"/>
            <a:ext cx="1322322" cy="2598449"/>
          </a:xfrm>
          <a:prstGeom prst="rect">
            <a:avLst/>
          </a:prstGeom>
        </p:spPr>
      </p:pic>
      <p:sp>
        <p:nvSpPr>
          <p:cNvPr id="13" name="二等辺三角形 12">
            <a:extLst>
              <a:ext uri="{FF2B5EF4-FFF2-40B4-BE49-F238E27FC236}">
                <a16:creationId xmlns:a16="http://schemas.microsoft.com/office/drawing/2014/main" id="{052C1531-80A8-0AEC-88DA-31BBE950379D}"/>
              </a:ext>
            </a:extLst>
          </p:cNvPr>
          <p:cNvSpPr/>
          <p:nvPr/>
        </p:nvSpPr>
        <p:spPr>
          <a:xfrm rot="17815517">
            <a:off x="4668692" y="3529109"/>
            <a:ext cx="333704" cy="209345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21B4ABE-63E8-7851-56B9-168283BF101F}"/>
              </a:ext>
            </a:extLst>
          </p:cNvPr>
          <p:cNvSpPr/>
          <p:nvPr/>
        </p:nvSpPr>
        <p:spPr>
          <a:xfrm>
            <a:off x="5048250" y="1221858"/>
            <a:ext cx="3518234" cy="420909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>
              <a:lnSpc>
                <a:spcPct val="150000"/>
              </a:lnSpc>
            </a:pPr>
            <a:endParaRPr kumimoji="1" lang="en-US" altLang="ja-JP" sz="140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9BEE7CC5-8315-EAE8-DDA7-7C793DFBD8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4481" y="1291779"/>
            <a:ext cx="3265771" cy="4064693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C4AA38E6-C681-6BB4-9F79-F2C13254BE05}"/>
              </a:ext>
            </a:extLst>
          </p:cNvPr>
          <p:cNvSpPr/>
          <p:nvPr/>
        </p:nvSpPr>
        <p:spPr>
          <a:xfrm>
            <a:off x="6838980" y="4467456"/>
            <a:ext cx="1601272" cy="9289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kumimoji="1" lang="en-US" altLang="ja-JP" sz="1100">
                <a:solidFill>
                  <a:srgbClr val="FF0000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100">
                <a:solidFill>
                  <a:srgbClr val="FF0000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クリアファイル等に封</a:t>
            </a:r>
            <a:endParaRPr kumimoji="1" lang="en-US" altLang="ja-JP" sz="1100">
              <a:solidFill>
                <a:srgbClr val="FF0000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110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kumimoji="1" lang="ja-JP" altLang="en-US" sz="1100">
                <a:solidFill>
                  <a:srgbClr val="FF0000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入し、両面テープ等で</a:t>
            </a:r>
            <a:endParaRPr kumimoji="1" lang="en-US" altLang="ja-JP" sz="1100">
              <a:solidFill>
                <a:srgbClr val="FF0000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110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kumimoji="1" lang="ja-JP" altLang="en-US" sz="1100">
                <a:solidFill>
                  <a:srgbClr val="FF0000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接着してください。</a:t>
            </a:r>
            <a:endParaRPr kumimoji="1" lang="en-US" altLang="ja-JP" sz="1100">
              <a:solidFill>
                <a:srgbClr val="FF0000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53D30CD8-0949-A248-FD15-B6822D4ED496}"/>
              </a:ext>
            </a:extLst>
          </p:cNvPr>
          <p:cNvSpPr/>
          <p:nvPr/>
        </p:nvSpPr>
        <p:spPr>
          <a:xfrm>
            <a:off x="5188597" y="1439916"/>
            <a:ext cx="2535956" cy="267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90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■　</a:t>
            </a:r>
            <a:r>
              <a:rPr kumimoji="1" lang="ja-JP" altLang="en-US" sz="900" b="1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工事保存書類</a:t>
            </a:r>
            <a:endParaRPr kumimoji="1" lang="en-US" altLang="ja-JP" sz="90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二等辺三角形 20">
            <a:extLst>
              <a:ext uri="{FF2B5EF4-FFF2-40B4-BE49-F238E27FC236}">
                <a16:creationId xmlns:a16="http://schemas.microsoft.com/office/drawing/2014/main" id="{7FA5470F-D7FA-4C46-CA83-495FF807EBEF}"/>
              </a:ext>
            </a:extLst>
          </p:cNvPr>
          <p:cNvSpPr/>
          <p:nvPr/>
        </p:nvSpPr>
        <p:spPr>
          <a:xfrm rot="4340196">
            <a:off x="2278011" y="3995503"/>
            <a:ext cx="333704" cy="192527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A363F98-2DC9-8F10-20E2-946214DE06F4}"/>
              </a:ext>
            </a:extLst>
          </p:cNvPr>
          <p:cNvSpPr/>
          <p:nvPr/>
        </p:nvSpPr>
        <p:spPr>
          <a:xfrm>
            <a:off x="1419447" y="1291779"/>
            <a:ext cx="321528" cy="462915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>
              <a:lnSpc>
                <a:spcPct val="150000"/>
              </a:lnSpc>
            </a:pPr>
            <a:endParaRPr kumimoji="1" lang="en-US" altLang="ja-JP" sz="140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30BB8C92-A5B5-BA86-86D3-52F44E7F3E9E}"/>
              </a:ext>
            </a:extLst>
          </p:cNvPr>
          <p:cNvSpPr/>
          <p:nvPr/>
        </p:nvSpPr>
        <p:spPr>
          <a:xfrm>
            <a:off x="1438697" y="1427046"/>
            <a:ext cx="338542" cy="4339634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>
              <a:lnSpc>
                <a:spcPct val="150000"/>
              </a:lnSpc>
            </a:pPr>
            <a:r>
              <a:rPr kumimoji="1" lang="ja-JP" altLang="en-US" sz="11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工事保存書類　 　　　　 ●●●●●●●●●●●●●●●●工事</a:t>
            </a:r>
            <a:endParaRPr kumimoji="1" lang="en-US" altLang="ja-JP" sz="110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25728A9B-A2D4-3C36-A5CF-2B398BF01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CB1575D-8EA4-15BD-0EFC-9FBFFCF5DCDE}"/>
              </a:ext>
            </a:extLst>
          </p:cNvPr>
          <p:cNvSpPr/>
          <p:nvPr/>
        </p:nvSpPr>
        <p:spPr>
          <a:xfrm>
            <a:off x="0" y="0"/>
            <a:ext cx="5370897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800" b="1" dirty="0"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工事関係書類のまとめ方</a:t>
            </a:r>
            <a:endParaRPr kumimoji="1" lang="ja-JP" altLang="en-US" sz="2800" b="1" dirty="0"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10223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7DCD9DB-6D60-30CA-AB6D-233979F488C4}"/>
              </a:ext>
            </a:extLst>
          </p:cNvPr>
          <p:cNvSpPr/>
          <p:nvPr/>
        </p:nvSpPr>
        <p:spPr>
          <a:xfrm>
            <a:off x="0" y="0"/>
            <a:ext cx="9144000" cy="596766"/>
          </a:xfrm>
          <a:prstGeom prst="rect">
            <a:avLst/>
          </a:prstGeom>
          <a:solidFill>
            <a:srgbClr val="8D11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961F426-EC5E-4C56-B296-BB5BE831C34D}"/>
              </a:ext>
            </a:extLst>
          </p:cNvPr>
          <p:cNvSpPr/>
          <p:nvPr/>
        </p:nvSpPr>
        <p:spPr>
          <a:xfrm>
            <a:off x="0" y="6261234"/>
            <a:ext cx="9144000" cy="596766"/>
          </a:xfrm>
          <a:prstGeom prst="rect">
            <a:avLst/>
          </a:prstGeom>
          <a:solidFill>
            <a:srgbClr val="043D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A13588B-7F6E-7DCE-3F9D-CF5C74E5D2E0}"/>
              </a:ext>
            </a:extLst>
          </p:cNvPr>
          <p:cNvSpPr/>
          <p:nvPr/>
        </p:nvSpPr>
        <p:spPr>
          <a:xfrm>
            <a:off x="281084" y="626482"/>
            <a:ext cx="8581832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kumimoji="1" lang="ja-JP" altLang="en-US" sz="20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最終的な成果品は</a:t>
            </a:r>
            <a:r>
              <a:rPr kumimoji="1" lang="ja-JP" altLang="en-US" sz="2000" b="1" dirty="0">
                <a:solidFill>
                  <a:srgbClr val="FF0000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工事保存書類</a:t>
            </a:r>
            <a:r>
              <a:rPr kumimoji="1" lang="ja-JP" altLang="en-US" sz="20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と</a:t>
            </a:r>
            <a:r>
              <a:rPr kumimoji="1" lang="ja-JP" altLang="en-US" sz="2000" b="1" dirty="0">
                <a:solidFill>
                  <a:srgbClr val="0000FF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工事引継書類</a:t>
            </a:r>
            <a:r>
              <a:rPr kumimoji="1" lang="ja-JP" altLang="en-US" sz="20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の２部受領してください。</a:t>
            </a:r>
            <a:endParaRPr kumimoji="1" lang="en-US" altLang="ja-JP" sz="20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DFE03639-D1D0-7C3B-992F-0EF8939031B2}"/>
              </a:ext>
            </a:extLst>
          </p:cNvPr>
          <p:cNvGraphicFramePr>
            <a:graphicFrameLocks noGrp="1"/>
          </p:cNvGraphicFramePr>
          <p:nvPr/>
        </p:nvGraphicFramePr>
        <p:xfrm>
          <a:off x="337860" y="1252965"/>
          <a:ext cx="8468280" cy="4791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4140">
                  <a:extLst>
                    <a:ext uri="{9D8B030D-6E8A-4147-A177-3AD203B41FA5}">
                      <a16:colId xmlns:a16="http://schemas.microsoft.com/office/drawing/2014/main" val="3550656256"/>
                    </a:ext>
                  </a:extLst>
                </a:gridCol>
                <a:gridCol w="4234140">
                  <a:extLst>
                    <a:ext uri="{9D8B030D-6E8A-4147-A177-3AD203B41FA5}">
                      <a16:colId xmlns:a16="http://schemas.microsoft.com/office/drawing/2014/main" val="3783166129"/>
                    </a:ext>
                  </a:extLst>
                </a:gridCol>
              </a:tblGrid>
              <a:tr h="67021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工　事　保　存　書　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114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工　事　引　継　書　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D7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4259286"/>
                  </a:ext>
                </a:extLst>
              </a:tr>
              <a:tr h="4121488">
                <a:tc>
                  <a:txBody>
                    <a:bodyPr/>
                    <a:lstStyle/>
                    <a:p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0680378"/>
                  </a:ext>
                </a:extLst>
              </a:tr>
            </a:tbl>
          </a:graphicData>
        </a:graphic>
      </p:graphicFrame>
      <p:pic>
        <p:nvPicPr>
          <p:cNvPr id="14" name="図 13">
            <a:extLst>
              <a:ext uri="{FF2B5EF4-FFF2-40B4-BE49-F238E27FC236}">
                <a16:creationId xmlns:a16="http://schemas.microsoft.com/office/drawing/2014/main" id="{BDD55B6C-2628-F1BD-1267-5E66F8BB2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642" y="2614775"/>
            <a:ext cx="1536833" cy="3019977"/>
          </a:xfrm>
          <a:prstGeom prst="rect">
            <a:avLst/>
          </a:prstGeom>
        </p:spPr>
      </p:pic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D0955C9F-3DB5-3C8E-2CE5-AA5CBB39159E}"/>
              </a:ext>
            </a:extLst>
          </p:cNvPr>
          <p:cNvSpPr/>
          <p:nvPr/>
        </p:nvSpPr>
        <p:spPr>
          <a:xfrm>
            <a:off x="337860" y="1953928"/>
            <a:ext cx="3984512" cy="394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工事部門保存用</a:t>
            </a:r>
            <a:endParaRPr kumimoji="1" lang="en-US" altLang="ja-JP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580E7A9E-780C-DC47-5E03-7D5F3FEF78BC}"/>
              </a:ext>
            </a:extLst>
          </p:cNvPr>
          <p:cNvSpPr/>
          <p:nvPr/>
        </p:nvSpPr>
        <p:spPr>
          <a:xfrm>
            <a:off x="4572000" y="1953928"/>
            <a:ext cx="3984512" cy="394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管理部門保存用</a:t>
            </a:r>
            <a:r>
              <a:rPr kumimoji="1" lang="ja-JP" altLang="en-US" sz="140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（住まいセンター等）</a:t>
            </a:r>
            <a:endParaRPr kumimoji="1" lang="en-US" altLang="ja-JP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325573F6-3DD2-9033-23D2-50795E71FE47}"/>
              </a:ext>
            </a:extLst>
          </p:cNvPr>
          <p:cNvSpPr/>
          <p:nvPr/>
        </p:nvSpPr>
        <p:spPr>
          <a:xfrm>
            <a:off x="2461550" y="4807402"/>
            <a:ext cx="2110449" cy="827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48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×</a:t>
            </a:r>
            <a:r>
              <a:rPr kumimoji="1" lang="ja-JP" altLang="en-US" sz="48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１</a:t>
            </a:r>
            <a:r>
              <a:rPr kumimoji="1" lang="ja-JP" altLang="en-US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冊程度</a:t>
            </a:r>
            <a:endParaRPr kumimoji="1" lang="en-US" altLang="ja-JP" sz="4800" b="1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CB1F23DD-011A-C11B-1B70-FF1FA2FEA67A}"/>
              </a:ext>
            </a:extLst>
          </p:cNvPr>
          <p:cNvSpPr/>
          <p:nvPr/>
        </p:nvSpPr>
        <p:spPr>
          <a:xfrm>
            <a:off x="6910139" y="4807401"/>
            <a:ext cx="2030929" cy="827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48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×1</a:t>
            </a:r>
            <a:r>
              <a:rPr kumimoji="1" lang="ja-JP" altLang="en-US" sz="16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冊程度</a:t>
            </a:r>
            <a:endParaRPr kumimoji="1" lang="en-US" altLang="ja-JP" sz="4800" b="1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63C251D-F99D-22CF-B890-7D1135C4E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8EFFD-9C18-4715-9BD1-08F9187DA49F}" type="slidenum">
              <a:rPr kumimoji="1" lang="ja-JP" altLang="en-US" smtClean="0"/>
              <a:t>9</a:t>
            </a:fld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8D26D767-BAC7-B981-EB59-D11C2959AE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217" y="2614775"/>
            <a:ext cx="1536833" cy="3019977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CFB2CAC5-B7F1-F249-22B1-4D57B07A191E}"/>
              </a:ext>
            </a:extLst>
          </p:cNvPr>
          <p:cNvSpPr/>
          <p:nvPr/>
        </p:nvSpPr>
        <p:spPr>
          <a:xfrm>
            <a:off x="0" y="0"/>
            <a:ext cx="5370897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800" b="1" dirty="0"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工事関係書類のまとめ方</a:t>
            </a:r>
            <a:endParaRPr kumimoji="1" lang="ja-JP" altLang="en-US" sz="2800" b="1" dirty="0"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5578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3362</TotalTime>
  <Words>657</Words>
  <Application>Microsoft Office PowerPoint</Application>
  <PresentationFormat>画面に合わせる (4:3)</PresentationFormat>
  <Paragraphs>75</Paragraphs>
  <Slides>9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5" baseType="lpstr">
      <vt:lpstr>Meiryo UI</vt:lpstr>
      <vt:lpstr>游ゴシック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濱田 一隆</dc:creator>
  <cp:lastModifiedBy>三浦 貴之</cp:lastModifiedBy>
  <cp:revision>25</cp:revision>
  <cp:lastPrinted>2026-05-28T07:02:10Z</cp:lastPrinted>
  <dcterms:created xsi:type="dcterms:W3CDTF">2025-02-24T02:21:36Z</dcterms:created>
  <dcterms:modified xsi:type="dcterms:W3CDTF">2026-05-29T08:07:32Z</dcterms:modified>
</cp:coreProperties>
</file>