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341" r:id="rId2"/>
    <p:sldId id="342" r:id="rId3"/>
    <p:sldId id="343" r:id="rId4"/>
    <p:sldId id="344" r:id="rId5"/>
    <p:sldId id="345" r:id="rId6"/>
    <p:sldId id="346" r:id="rId7"/>
    <p:sldId id="347" r:id="rId8"/>
    <p:sldId id="348" r:id="rId9"/>
    <p:sldId id="349"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68" r:id="rId29"/>
    <p:sldId id="369" r:id="rId30"/>
    <p:sldId id="370" r:id="rId31"/>
    <p:sldId id="371" r:id="rId32"/>
    <p:sldId id="372" r:id="rId33"/>
    <p:sldId id="373" r:id="rId34"/>
    <p:sldId id="374" r:id="rId35"/>
    <p:sldId id="375" r:id="rId36"/>
    <p:sldId id="376"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43D78"/>
    <a:srgbClr val="8D11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912"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目次 雄徒" userId="bf3a6f60-b3c4-411c-bdfa-5cea650e8f0e" providerId="ADAL" clId="{8C3C1FED-C2D2-465F-AA9C-1DE6C2581989}"/>
    <pc:docChg chg="modSld">
      <pc:chgData name="目次 雄徒" userId="bf3a6f60-b3c4-411c-bdfa-5cea650e8f0e" providerId="ADAL" clId="{8C3C1FED-C2D2-465F-AA9C-1DE6C2581989}" dt="2025-10-22T02:36:26.796" v="2" actId="20577"/>
      <pc:docMkLst>
        <pc:docMk/>
      </pc:docMkLst>
      <pc:sldChg chg="modSp mod">
        <pc:chgData name="目次 雄徒" userId="bf3a6f60-b3c4-411c-bdfa-5cea650e8f0e" providerId="ADAL" clId="{8C3C1FED-C2D2-465F-AA9C-1DE6C2581989}" dt="2025-10-22T02:36:26.796" v="2" actId="20577"/>
        <pc:sldMkLst>
          <pc:docMk/>
          <pc:sldMk cId="2937964764" sldId="341"/>
        </pc:sldMkLst>
        <pc:spChg chg="mod">
          <ac:chgData name="目次 雄徒" userId="bf3a6f60-b3c4-411c-bdfa-5cea650e8f0e" providerId="ADAL" clId="{8C3C1FED-C2D2-465F-AA9C-1DE6C2581989}" dt="2025-10-22T02:36:26.796" v="2" actId="20577"/>
          <ac:spMkLst>
            <pc:docMk/>
            <pc:sldMk cId="2937964764" sldId="341"/>
            <ac:spMk id="2" creationId="{17F1A9D7-B0FB-EC54-B15B-7CF84C4C0BB6}"/>
          </ac:spMkLst>
        </pc:spChg>
      </pc:sldChg>
    </pc:docChg>
  </pc:docChgLst>
  <pc:docChgLst>
    <pc:chgData name="小塚 大嗣" userId="ba54cca9-e2db-4e4e-8268-13e19b3e9da1" providerId="ADAL" clId="{373ECA6D-C193-4603-A146-DEA90340FDF7}"/>
    <pc:docChg chg="custSel modSld">
      <pc:chgData name="小塚 大嗣" userId="ba54cca9-e2db-4e4e-8268-13e19b3e9da1" providerId="ADAL" clId="{373ECA6D-C193-4603-A146-DEA90340FDF7}" dt="2025-03-27T09:05:46.049" v="5" actId="1076"/>
      <pc:docMkLst>
        <pc:docMk/>
      </pc:docMkLst>
      <pc:sldChg chg="addSp delSp modSp mod">
        <pc:chgData name="小塚 大嗣" userId="ba54cca9-e2db-4e4e-8268-13e19b3e9da1" providerId="ADAL" clId="{373ECA6D-C193-4603-A146-DEA90340FDF7}" dt="2025-03-27T09:05:46.049" v="5" actId="1076"/>
        <pc:sldMkLst>
          <pc:docMk/>
          <pc:sldMk cId="4109186418" sldId="350"/>
        </pc:sldMkLst>
        <pc:spChg chg="add mod">
          <ac:chgData name="小塚 大嗣" userId="ba54cca9-e2db-4e4e-8268-13e19b3e9da1" providerId="ADAL" clId="{373ECA6D-C193-4603-A146-DEA90340FDF7}" dt="2025-03-27T09:05:31.491" v="2" actId="1076"/>
          <ac:spMkLst>
            <pc:docMk/>
            <pc:sldMk cId="4109186418" sldId="350"/>
            <ac:spMk id="8" creationId="{5A49298D-6555-0D54-4066-4A6884489B93}"/>
          </ac:spMkLst>
        </pc:spChg>
        <pc:graphicFrameChg chg="del">
          <ac:chgData name="小塚 大嗣" userId="ba54cca9-e2db-4e4e-8268-13e19b3e9da1" providerId="ADAL" clId="{373ECA6D-C193-4603-A146-DEA90340FDF7}" dt="2025-03-27T09:05:24.042" v="0" actId="478"/>
          <ac:graphicFrameMkLst>
            <pc:docMk/>
            <pc:sldMk cId="4109186418" sldId="350"/>
            <ac:graphicFrameMk id="3" creationId="{71E5F9A0-134E-3ED2-374E-E143E30291F5}"/>
          </ac:graphicFrameMkLst>
        </pc:graphicFrameChg>
        <pc:graphicFrameChg chg="add mod modGraphic">
          <ac:chgData name="小塚 大嗣" userId="ba54cca9-e2db-4e4e-8268-13e19b3e9da1" providerId="ADAL" clId="{373ECA6D-C193-4603-A146-DEA90340FDF7}" dt="2025-03-27T09:05:46.049" v="5" actId="1076"/>
          <ac:graphicFrameMkLst>
            <pc:docMk/>
            <pc:sldMk cId="4109186418" sldId="350"/>
            <ac:graphicFrameMk id="6" creationId="{CC3D1029-8D68-5796-9A92-828F38C96F4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5F980E-ACA0-4428-BFCB-ED3F8E0B82AE}" type="datetimeFigureOut">
              <a:rPr kumimoji="1" lang="ja-JP" altLang="en-US" smtClean="0"/>
              <a:t>2025/12/15</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1E07C5-7049-4203-B821-550850AF1D77}" type="slidenum">
              <a:rPr kumimoji="1" lang="ja-JP" altLang="en-US" smtClean="0"/>
              <a:t>‹#›</a:t>
            </a:fld>
            <a:endParaRPr kumimoji="1" lang="ja-JP" altLang="en-US"/>
          </a:p>
        </p:txBody>
      </p:sp>
    </p:spTree>
    <p:extLst>
      <p:ext uri="{BB962C8B-B14F-4D97-AF65-F5344CB8AC3E}">
        <p14:creationId xmlns:p14="http://schemas.microsoft.com/office/powerpoint/2010/main" val="2574967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D26CEA17-62FD-41D9-AA1C-699162B6FA3E}"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877050" y="6384926"/>
            <a:ext cx="2057400" cy="365125"/>
          </a:xfrm>
        </p:spPr>
        <p:txBody>
          <a:bodyPr/>
          <a:lstStyle>
            <a:lvl1pPr>
              <a:defRPr sz="1800">
                <a:solidFill>
                  <a:schemeClr val="bg1"/>
                </a:solidFill>
                <a:latin typeface="Meiryo UI" panose="020B0604030504040204" pitchFamily="50" charset="-128"/>
                <a:ea typeface="Meiryo UI" panose="020B0604030504040204" pitchFamily="50" charset="-128"/>
              </a:defRPr>
            </a:lvl1pPr>
          </a:lstStyle>
          <a:p>
            <a:fld id="{0E48EFFD-9C18-4715-9BD1-08F9187DA49F}" type="slidenum">
              <a:rPr kumimoji="1" lang="ja-JP" altLang="en-US" smtClean="0"/>
              <a:pPr/>
              <a:t>‹#›</a:t>
            </a:fld>
            <a:endParaRPr kumimoji="1" lang="ja-JP" altLang="en-US"/>
          </a:p>
        </p:txBody>
      </p:sp>
    </p:spTree>
    <p:extLst>
      <p:ext uri="{BB962C8B-B14F-4D97-AF65-F5344CB8AC3E}">
        <p14:creationId xmlns:p14="http://schemas.microsoft.com/office/powerpoint/2010/main" val="20023587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386C923F-458B-4762-92AA-E90C7DABA3E2}"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209844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A8BA17-004C-4B4C-B97D-DF350BE5A562}"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841068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9532F40F-BF48-4F92-8DD2-7D46C55693F0}"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2866793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D31887-2455-4F67-AC80-5DA7B6C8E94A}" type="datetime1">
              <a:rPr kumimoji="1" lang="ja-JP" altLang="en-US" smtClean="0"/>
              <a:t>2025/12/15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397628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A7D92CFB-BA9B-4377-A896-73AC3F1A7163}" type="datetime1">
              <a:rPr kumimoji="1" lang="ja-JP" altLang="en-US" smtClean="0"/>
              <a:t>2025/12/15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992291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10043F4D-C475-471B-A656-36BDC4808112}" type="datetime1">
              <a:rPr kumimoji="1" lang="ja-JP" altLang="en-US" smtClean="0"/>
              <a:t>2025/12/15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936377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E0A5B845-D7F6-410C-A208-6A20767C6759}" type="datetime1">
              <a:rPr kumimoji="1" lang="ja-JP" altLang="en-US" smtClean="0"/>
              <a:t>2025/12/15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1581854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7FCA5-C440-4CE7-887D-633DB882E3BD}" type="datetime1">
              <a:rPr kumimoji="1" lang="ja-JP" altLang="en-US" smtClean="0"/>
              <a:t>2025/12/15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370783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B37AC08-3E46-4E68-9155-03C895437163}" type="datetime1">
              <a:rPr kumimoji="1" lang="ja-JP" altLang="en-US" smtClean="0"/>
              <a:t>2025/12/15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1228531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65684C3-0454-46A3-BE79-A6F7E8E50463}" type="datetime1">
              <a:rPr kumimoji="1" lang="ja-JP" altLang="en-US" smtClean="0"/>
              <a:t>2025/12/15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821859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8FE8D-1295-4D9D-A7DC-6A226A316873}" type="datetime1">
              <a:rPr kumimoji="1" lang="ja-JP" altLang="en-US" smtClean="0"/>
              <a:t>2025/12/15</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8EFFD-9C18-4715-9BD1-08F9187DA49F}" type="slidenum">
              <a:rPr kumimoji="1" lang="ja-JP" altLang="en-US" smtClean="0"/>
              <a:t>‹#›</a:t>
            </a:fld>
            <a:endParaRPr kumimoji="1" lang="ja-JP" altLang="en-US"/>
          </a:p>
        </p:txBody>
      </p:sp>
    </p:spTree>
    <p:extLst>
      <p:ext uri="{BB962C8B-B14F-4D97-AF65-F5344CB8AC3E}">
        <p14:creationId xmlns:p14="http://schemas.microsoft.com/office/powerpoint/2010/main" val="7971184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6CCDBD6C-8435-D38C-39FF-24661F2270C7}"/>
              </a:ext>
            </a:extLst>
          </p:cNvPr>
          <p:cNvSpPr/>
          <p:nvPr/>
        </p:nvSpPr>
        <p:spPr>
          <a:xfrm>
            <a:off x="418699" y="2634916"/>
            <a:ext cx="8306602" cy="158816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6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rPr>
              <a:t>工 事 関 係 書 類 の 作 成 の 手 引 き</a:t>
            </a:r>
          </a:p>
        </p:txBody>
      </p:sp>
      <p:sp>
        <p:nvSpPr>
          <p:cNvPr id="2" name="正方形/長方形 1">
            <a:extLst>
              <a:ext uri="{FF2B5EF4-FFF2-40B4-BE49-F238E27FC236}">
                <a16:creationId xmlns:a16="http://schemas.microsoft.com/office/drawing/2014/main" id="{17F1A9D7-B0FB-EC54-B15B-7CF84C4C0BB6}"/>
              </a:ext>
            </a:extLst>
          </p:cNvPr>
          <p:cNvSpPr/>
          <p:nvPr/>
        </p:nvSpPr>
        <p:spPr>
          <a:xfrm>
            <a:off x="7207719" y="596766"/>
            <a:ext cx="1936281"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1400" b="1" dirty="0">
                <a:solidFill>
                  <a:schemeClr val="tx1"/>
                </a:solidFill>
                <a:effectLst/>
                <a:latin typeface="Meiryo UI" panose="020B0604030504040204" pitchFamily="50" charset="-128"/>
                <a:ea typeface="Meiryo UI" panose="020B0604030504040204" pitchFamily="50" charset="-128"/>
              </a:rPr>
              <a:t>令和７年８月</a:t>
            </a:r>
          </a:p>
        </p:txBody>
      </p:sp>
      <p:sp>
        <p:nvSpPr>
          <p:cNvPr id="3" name="正方形/長方形 2">
            <a:extLst>
              <a:ext uri="{FF2B5EF4-FFF2-40B4-BE49-F238E27FC236}">
                <a16:creationId xmlns:a16="http://schemas.microsoft.com/office/drawing/2014/main" id="{8AB387FE-0D23-8150-8EDA-B5DCE92D7924}"/>
              </a:ext>
            </a:extLst>
          </p:cNvPr>
          <p:cNvSpPr/>
          <p:nvPr/>
        </p:nvSpPr>
        <p:spPr>
          <a:xfrm>
            <a:off x="7207719" y="861459"/>
            <a:ext cx="1936281"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1400" b="1">
                <a:solidFill>
                  <a:schemeClr val="tx1"/>
                </a:solidFill>
                <a:effectLst/>
                <a:latin typeface="Meiryo UI" panose="020B0604030504040204" pitchFamily="50" charset="-128"/>
                <a:ea typeface="Meiryo UI" panose="020B0604030504040204" pitchFamily="50" charset="-128"/>
              </a:rPr>
              <a:t>技術監理部</a:t>
            </a:r>
          </a:p>
        </p:txBody>
      </p:sp>
      <p:sp>
        <p:nvSpPr>
          <p:cNvPr id="10" name="スライド番号プレースホルダー 9">
            <a:extLst>
              <a:ext uri="{FF2B5EF4-FFF2-40B4-BE49-F238E27FC236}">
                <a16:creationId xmlns:a16="http://schemas.microsoft.com/office/drawing/2014/main" id="{EAFF4D76-2F8D-AD85-F852-30714963BD8E}"/>
              </a:ext>
            </a:extLst>
          </p:cNvPr>
          <p:cNvSpPr>
            <a:spLocks noGrp="1"/>
          </p:cNvSpPr>
          <p:nvPr>
            <p:ph type="sldNum" sz="quarter" idx="12"/>
          </p:nvPr>
        </p:nvSpPr>
        <p:spPr/>
        <p:txBody>
          <a:bodyPr/>
          <a:lstStyle/>
          <a:p>
            <a:fld id="{0E48EFFD-9C18-4715-9BD1-08F9187DA49F}" type="slidenum">
              <a:rPr kumimoji="1" lang="ja-JP" altLang="en-US" smtClean="0"/>
              <a:t>1</a:t>
            </a:fld>
            <a:endParaRPr kumimoji="1" lang="ja-JP" altLang="en-US"/>
          </a:p>
        </p:txBody>
      </p:sp>
      <p:pic>
        <p:nvPicPr>
          <p:cNvPr id="9" name="図 8">
            <a:extLst>
              <a:ext uri="{FF2B5EF4-FFF2-40B4-BE49-F238E27FC236}">
                <a16:creationId xmlns:a16="http://schemas.microsoft.com/office/drawing/2014/main" id="{0033E272-6936-D265-2250-97244B44C24B}"/>
              </a:ext>
            </a:extLst>
          </p:cNvPr>
          <p:cNvPicPr>
            <a:picLocks noChangeAspect="1"/>
          </p:cNvPicPr>
          <p:nvPr/>
        </p:nvPicPr>
        <p:blipFill>
          <a:blip r:embed="rId2"/>
          <a:stretch>
            <a:fillRect/>
          </a:stretch>
        </p:blipFill>
        <p:spPr>
          <a:xfrm>
            <a:off x="7125851" y="5625968"/>
            <a:ext cx="1808599" cy="503824"/>
          </a:xfrm>
          <a:prstGeom prst="rect">
            <a:avLst/>
          </a:prstGeom>
        </p:spPr>
      </p:pic>
      <p:sp>
        <p:nvSpPr>
          <p:cNvPr id="11" name="正方形/長方形 10">
            <a:extLst>
              <a:ext uri="{FF2B5EF4-FFF2-40B4-BE49-F238E27FC236}">
                <a16:creationId xmlns:a16="http://schemas.microsoft.com/office/drawing/2014/main" id="{9D9CB728-487F-4938-F173-75F870049AA9}"/>
              </a:ext>
            </a:extLst>
          </p:cNvPr>
          <p:cNvSpPr/>
          <p:nvPr/>
        </p:nvSpPr>
        <p:spPr>
          <a:xfrm>
            <a:off x="6368396" y="4089619"/>
            <a:ext cx="1936281" cy="2571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en-US" altLang="ja-JP" sz="1200">
                <a:solidFill>
                  <a:schemeClr val="tx1"/>
                </a:solidFill>
                <a:effectLst/>
                <a:latin typeface="Meiryo UI" panose="020B0604030504040204" pitchFamily="50" charset="-128"/>
                <a:ea typeface="Meiryo UI" panose="020B0604030504040204" pitchFamily="50" charset="-128"/>
              </a:rPr>
              <a:t>Ver.001</a:t>
            </a:r>
            <a:endParaRPr kumimoji="1" lang="ja-JP" altLang="en-US" sz="1200">
              <a:solidFill>
                <a:schemeClr val="tx1"/>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379647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２　作成する工事関係書類</a:t>
            </a:r>
            <a:r>
              <a:rPr kumimoji="1" lang="en-US" altLang="ja-JP" sz="2800" b="1">
                <a:solidFill>
                  <a:schemeClr val="bg1"/>
                </a:solidFill>
                <a:effectLst/>
                <a:latin typeface="Meiryo UI" panose="020B0604030504040204" pitchFamily="50" charset="-128"/>
                <a:ea typeface="Meiryo UI" panose="020B0604030504040204" pitchFamily="50" charset="-128"/>
              </a:rPr>
              <a:t>_3/4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ED00835-B5C7-54CC-553C-C7474ADB0712}"/>
              </a:ext>
            </a:extLst>
          </p:cNvPr>
          <p:cNvSpPr/>
          <p:nvPr/>
        </p:nvSpPr>
        <p:spPr>
          <a:xfrm>
            <a:off x="142875" y="689220"/>
            <a:ext cx="8654615" cy="5458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作成する工事関係書類は、下表（</a:t>
            </a:r>
            <a:r>
              <a:rPr kumimoji="1" lang="en-US" altLang="ja-JP" sz="2400">
                <a:solidFill>
                  <a:schemeClr val="tx1"/>
                </a:solidFill>
                <a:latin typeface="Meiryo UI" panose="020B0604030504040204" pitchFamily="50" charset="-128"/>
                <a:ea typeface="Meiryo UI" panose="020B0604030504040204" pitchFamily="50" charset="-128"/>
              </a:rPr>
              <a:t>14</a:t>
            </a:r>
            <a:r>
              <a:rPr kumimoji="1" lang="ja-JP" altLang="en-US" sz="2400">
                <a:solidFill>
                  <a:schemeClr val="tx1"/>
                </a:solidFill>
                <a:effectLst/>
                <a:latin typeface="Meiryo UI" panose="020B0604030504040204" pitchFamily="50" charset="-128"/>
                <a:ea typeface="Meiryo UI" panose="020B0604030504040204" pitchFamily="50" charset="-128"/>
              </a:rPr>
              <a:t>項目）で分類されております。</a:t>
            </a:r>
            <a:endParaRPr kumimoji="1" lang="en-US" altLang="ja-JP" sz="2400" b="1">
              <a:solidFill>
                <a:srgbClr val="FF0000"/>
              </a:solidFill>
              <a:effectLst/>
              <a:latin typeface="Meiryo UI" panose="020B0604030504040204" pitchFamily="50" charset="-128"/>
              <a:ea typeface="Meiryo UI" panose="020B0604030504040204" pitchFamily="50" charset="-128"/>
            </a:endParaRPr>
          </a:p>
        </p:txBody>
      </p:sp>
      <p:sp>
        <p:nvSpPr>
          <p:cNvPr id="7" name="スライド番号プレースホルダー 6">
            <a:extLst>
              <a:ext uri="{FF2B5EF4-FFF2-40B4-BE49-F238E27FC236}">
                <a16:creationId xmlns:a16="http://schemas.microsoft.com/office/drawing/2014/main" id="{82C213FD-EAE1-1DBB-6CB8-AA65B7A2F190}"/>
              </a:ext>
            </a:extLst>
          </p:cNvPr>
          <p:cNvSpPr>
            <a:spLocks noGrp="1"/>
          </p:cNvSpPr>
          <p:nvPr>
            <p:ph type="sldNum" sz="quarter" idx="12"/>
          </p:nvPr>
        </p:nvSpPr>
        <p:spPr/>
        <p:txBody>
          <a:bodyPr/>
          <a:lstStyle/>
          <a:p>
            <a:fld id="{0E48EFFD-9C18-4715-9BD1-08F9187DA49F}" type="slidenum">
              <a:rPr kumimoji="1" lang="ja-JP" altLang="en-US" smtClean="0"/>
              <a:t>10</a:t>
            </a:fld>
            <a:endParaRPr kumimoji="1" lang="ja-JP" altLang="en-US"/>
          </a:p>
        </p:txBody>
      </p:sp>
      <p:graphicFrame>
        <p:nvGraphicFramePr>
          <p:cNvPr id="6" name="表 5">
            <a:extLst>
              <a:ext uri="{FF2B5EF4-FFF2-40B4-BE49-F238E27FC236}">
                <a16:creationId xmlns:a16="http://schemas.microsoft.com/office/drawing/2014/main" id="{CC3D1029-8D68-5796-9A92-828F38C96F4F}"/>
              </a:ext>
            </a:extLst>
          </p:cNvPr>
          <p:cNvGraphicFramePr>
            <a:graphicFrameLocks noGrp="1"/>
          </p:cNvGraphicFramePr>
          <p:nvPr>
            <p:extLst>
              <p:ext uri="{D42A27DB-BD31-4B8C-83A1-F6EECF244321}">
                <p14:modId xmlns:p14="http://schemas.microsoft.com/office/powerpoint/2010/main" val="3446270366"/>
              </p:ext>
            </p:extLst>
          </p:nvPr>
        </p:nvGraphicFramePr>
        <p:xfrm>
          <a:off x="260525" y="1218612"/>
          <a:ext cx="8419314" cy="4724986"/>
        </p:xfrm>
        <a:graphic>
          <a:graphicData uri="http://schemas.openxmlformats.org/drawingml/2006/table">
            <a:tbl>
              <a:tblPr/>
              <a:tblGrid>
                <a:gridCol w="1173423">
                  <a:extLst>
                    <a:ext uri="{9D8B030D-6E8A-4147-A177-3AD203B41FA5}">
                      <a16:colId xmlns:a16="http://schemas.microsoft.com/office/drawing/2014/main" val="1293589631"/>
                    </a:ext>
                  </a:extLst>
                </a:gridCol>
                <a:gridCol w="1642793">
                  <a:extLst>
                    <a:ext uri="{9D8B030D-6E8A-4147-A177-3AD203B41FA5}">
                      <a16:colId xmlns:a16="http://schemas.microsoft.com/office/drawing/2014/main" val="4058450427"/>
                    </a:ext>
                  </a:extLst>
                </a:gridCol>
                <a:gridCol w="5603098">
                  <a:extLst>
                    <a:ext uri="{9D8B030D-6E8A-4147-A177-3AD203B41FA5}">
                      <a16:colId xmlns:a16="http://schemas.microsoft.com/office/drawing/2014/main" val="3105705843"/>
                    </a:ext>
                  </a:extLst>
                </a:gridCol>
              </a:tblGrid>
              <a:tr h="344204">
                <a:tc>
                  <a:txBody>
                    <a:bodyPr/>
                    <a:lstStyle/>
                    <a:p>
                      <a:pPr algn="ctr" fontAlgn="base"/>
                      <a:r>
                        <a:rPr lang="ja-JP" altLang="en-US" sz="1600" b="1" i="0">
                          <a:solidFill>
                            <a:srgbClr val="FFFFFF"/>
                          </a:solidFill>
                          <a:effectLst/>
                          <a:ea typeface="Meiryo UI" panose="020B0604030504040204" pitchFamily="50" charset="-128"/>
                        </a:rPr>
                        <a:t>分類コード</a:t>
                      </a:r>
                      <a:r>
                        <a:rPr lang="ja-JP" altLang="en-US" sz="1600" b="1" i="0">
                          <a:solidFill>
                            <a:srgbClr val="FFFFFF"/>
                          </a:solidFill>
                          <a:effectLst/>
                          <a:latin typeface="Meiryo UI" panose="020B0604030504040204" pitchFamily="50" charset="-128"/>
                        </a:rPr>
                        <a:t>​</a:t>
                      </a:r>
                      <a:endParaRPr lang="ja-JP" altLang="en-US" sz="1800" b="1" i="0">
                        <a:solidFill>
                          <a:srgbClr val="FFFFFF"/>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35557" cap="flat" cmpd="sng" algn="ctr">
                      <a:solidFill>
                        <a:srgbClr val="FFFFFF"/>
                      </a:solidFill>
                      <a:prstDash val="solid"/>
                      <a:round/>
                      <a:headEnd type="none" w="med" len="med"/>
                      <a:tailEnd type="none" w="med" len="med"/>
                    </a:lnB>
                    <a:solidFill>
                      <a:srgbClr val="8D114A"/>
                    </a:solidFill>
                  </a:tcPr>
                </a:tc>
                <a:tc>
                  <a:txBody>
                    <a:bodyPr/>
                    <a:lstStyle/>
                    <a:p>
                      <a:pPr algn="ctr" fontAlgn="base"/>
                      <a:r>
                        <a:rPr lang="ja-JP" altLang="en-US" sz="1600" b="1" i="0">
                          <a:solidFill>
                            <a:srgbClr val="FFFFFF"/>
                          </a:solidFill>
                          <a:effectLst/>
                          <a:ea typeface="Meiryo UI" panose="020B0604030504040204" pitchFamily="50" charset="-128"/>
                        </a:rPr>
                        <a:t>分 類 名</a:t>
                      </a:r>
                      <a:r>
                        <a:rPr lang="ja-JP" altLang="en-US" sz="1600" b="1" i="0">
                          <a:solidFill>
                            <a:srgbClr val="FFFFFF"/>
                          </a:solidFill>
                          <a:effectLst/>
                          <a:latin typeface="Meiryo UI" panose="020B0604030504040204" pitchFamily="50" charset="-128"/>
                        </a:rPr>
                        <a:t>​</a:t>
                      </a:r>
                      <a:endParaRPr lang="ja-JP" altLang="en-US" sz="1800" b="1" i="0">
                        <a:solidFill>
                          <a:srgbClr val="FFFFFF"/>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35557" cap="flat" cmpd="sng" algn="ctr">
                      <a:solidFill>
                        <a:srgbClr val="FFFFFF"/>
                      </a:solidFill>
                      <a:prstDash val="solid"/>
                      <a:round/>
                      <a:headEnd type="none" w="med" len="med"/>
                      <a:tailEnd type="none" w="med" len="med"/>
                    </a:lnB>
                    <a:solidFill>
                      <a:srgbClr val="8D114A"/>
                    </a:solidFill>
                  </a:tcPr>
                </a:tc>
                <a:tc>
                  <a:txBody>
                    <a:bodyPr/>
                    <a:lstStyle/>
                    <a:p>
                      <a:pPr algn="ctr" fontAlgn="base"/>
                      <a:r>
                        <a:rPr lang="ja-JP" altLang="en-US" sz="1600" b="1" i="0">
                          <a:solidFill>
                            <a:srgbClr val="FFFFFF"/>
                          </a:solidFill>
                          <a:effectLst/>
                          <a:ea typeface="Meiryo UI" panose="020B0604030504040204" pitchFamily="50" charset="-128"/>
                        </a:rPr>
                        <a:t>概　　要</a:t>
                      </a:r>
                      <a:r>
                        <a:rPr lang="ja-JP" altLang="en-US" sz="1600" b="1" i="0">
                          <a:solidFill>
                            <a:srgbClr val="FFFFFF"/>
                          </a:solidFill>
                          <a:effectLst/>
                          <a:latin typeface="Meiryo UI" panose="020B0604030504040204" pitchFamily="50" charset="-128"/>
                        </a:rPr>
                        <a:t>​</a:t>
                      </a:r>
                      <a:endParaRPr lang="ja-JP" altLang="en-US" sz="1800" b="1" i="0">
                        <a:solidFill>
                          <a:srgbClr val="FFFFFF"/>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35557" cap="flat" cmpd="sng" algn="ctr">
                      <a:solidFill>
                        <a:srgbClr val="FFFFFF"/>
                      </a:solidFill>
                      <a:prstDash val="solid"/>
                      <a:round/>
                      <a:headEnd type="none" w="med" len="med"/>
                      <a:tailEnd type="none" w="med" len="med"/>
                    </a:lnB>
                    <a:solidFill>
                      <a:srgbClr val="8D114A"/>
                    </a:solidFill>
                  </a:tcPr>
                </a:tc>
                <a:extLst>
                  <a:ext uri="{0D108BD9-81ED-4DB2-BD59-A6C34878D82A}">
                    <a16:rowId xmlns:a16="http://schemas.microsoft.com/office/drawing/2014/main" val="429948242"/>
                  </a:ext>
                </a:extLst>
              </a:tr>
              <a:tr h="312913">
                <a:tc>
                  <a:txBody>
                    <a:bodyPr/>
                    <a:lstStyle/>
                    <a:p>
                      <a:pPr algn="ctr" fontAlgn="base"/>
                      <a:r>
                        <a:rPr lang="en-US" sz="1400" b="0" i="0">
                          <a:solidFill>
                            <a:srgbClr val="000000"/>
                          </a:solidFill>
                          <a:effectLst/>
                          <a:latin typeface="Meiryo UI" panose="020B0604030504040204" pitchFamily="50" charset="-128"/>
                        </a:rPr>
                        <a:t>01</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35557"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工事諸元</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35557"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契約書、技術者情報等工事の基本情報</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35557"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955993094"/>
                  </a:ext>
                </a:extLst>
              </a:tr>
              <a:tr h="312913">
                <a:tc>
                  <a:txBody>
                    <a:bodyPr/>
                    <a:lstStyle/>
                    <a:p>
                      <a:pPr algn="ctr" fontAlgn="base"/>
                      <a:r>
                        <a:rPr lang="en-US" sz="1400" b="0" i="0">
                          <a:solidFill>
                            <a:srgbClr val="000000"/>
                          </a:solidFill>
                          <a:effectLst/>
                          <a:latin typeface="Meiryo UI" panose="020B0604030504040204" pitchFamily="50" charset="-128"/>
                        </a:rPr>
                        <a:t>02</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図面</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設計図書等の図面類</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1542881890"/>
                  </a:ext>
                </a:extLst>
              </a:tr>
              <a:tr h="312913">
                <a:tc>
                  <a:txBody>
                    <a:bodyPr/>
                    <a:lstStyle/>
                    <a:p>
                      <a:pPr algn="ctr" fontAlgn="base"/>
                      <a:r>
                        <a:rPr lang="en-US" sz="1400" b="0" i="0">
                          <a:solidFill>
                            <a:srgbClr val="000000"/>
                          </a:solidFill>
                          <a:effectLst/>
                          <a:latin typeface="Meiryo UI" panose="020B0604030504040204" pitchFamily="50" charset="-128"/>
                        </a:rPr>
                        <a:t>03</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工事写真</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工事写真</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1851685726"/>
                  </a:ext>
                </a:extLst>
              </a:tr>
              <a:tr h="312913">
                <a:tc>
                  <a:txBody>
                    <a:bodyPr/>
                    <a:lstStyle/>
                    <a:p>
                      <a:pPr algn="ctr" fontAlgn="base"/>
                      <a:r>
                        <a:rPr lang="en-US" sz="1400" b="0" i="0">
                          <a:solidFill>
                            <a:srgbClr val="000000"/>
                          </a:solidFill>
                          <a:effectLst/>
                          <a:latin typeface="Meiryo UI" panose="020B0604030504040204" pitchFamily="50" charset="-128"/>
                        </a:rPr>
                        <a:t>04</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施工計画書</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施工計画書</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800739537"/>
                  </a:ext>
                </a:extLst>
              </a:tr>
              <a:tr h="312913">
                <a:tc>
                  <a:txBody>
                    <a:bodyPr/>
                    <a:lstStyle/>
                    <a:p>
                      <a:pPr algn="ctr" fontAlgn="base"/>
                      <a:r>
                        <a:rPr lang="en-US" sz="1400" b="0" i="0">
                          <a:solidFill>
                            <a:srgbClr val="000000"/>
                          </a:solidFill>
                          <a:effectLst/>
                          <a:latin typeface="Meiryo UI" panose="020B0604030504040204" pitchFamily="50" charset="-128"/>
                        </a:rPr>
                        <a:t>05</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施工記録</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公住仕等で求められる施工記録</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375478641"/>
                  </a:ext>
                </a:extLst>
              </a:tr>
              <a:tr h="312913">
                <a:tc>
                  <a:txBody>
                    <a:bodyPr/>
                    <a:lstStyle/>
                    <a:p>
                      <a:pPr algn="ctr" fontAlgn="base"/>
                      <a:r>
                        <a:rPr lang="en-US" sz="1400" b="0" i="0">
                          <a:solidFill>
                            <a:srgbClr val="000000"/>
                          </a:solidFill>
                          <a:effectLst/>
                          <a:latin typeface="Meiryo UI" panose="020B0604030504040204" pitchFamily="50" charset="-128"/>
                        </a:rPr>
                        <a:t>06</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協議記録</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工事に関する協議記録</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724325245"/>
                  </a:ext>
                </a:extLst>
              </a:tr>
              <a:tr h="312913">
                <a:tc>
                  <a:txBody>
                    <a:bodyPr/>
                    <a:lstStyle/>
                    <a:p>
                      <a:pPr algn="ctr" fontAlgn="base"/>
                      <a:r>
                        <a:rPr lang="en-US" sz="1400" b="0" i="0">
                          <a:solidFill>
                            <a:srgbClr val="000000"/>
                          </a:solidFill>
                          <a:effectLst/>
                          <a:latin typeface="Meiryo UI" panose="020B0604030504040204" pitchFamily="50" charset="-128"/>
                        </a:rPr>
                        <a:t>07</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会議記録</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定例会議等の資料及び議事録等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3662372672"/>
                  </a:ext>
                </a:extLst>
              </a:tr>
              <a:tr h="312913">
                <a:tc>
                  <a:txBody>
                    <a:bodyPr/>
                    <a:lstStyle/>
                    <a:p>
                      <a:pPr algn="ctr" fontAlgn="base"/>
                      <a:r>
                        <a:rPr lang="en-US" sz="1400" b="0" i="0">
                          <a:solidFill>
                            <a:srgbClr val="000000"/>
                          </a:solidFill>
                          <a:effectLst/>
                          <a:latin typeface="Meiryo UI" panose="020B0604030504040204" pitchFamily="50" charset="-128"/>
                        </a:rPr>
                        <a:t>08</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検査</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各種検査の記録等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3142385116"/>
                  </a:ext>
                </a:extLst>
              </a:tr>
              <a:tr h="312913">
                <a:tc>
                  <a:txBody>
                    <a:bodyPr/>
                    <a:lstStyle/>
                    <a:p>
                      <a:pPr algn="ctr" fontAlgn="base"/>
                      <a:r>
                        <a:rPr lang="en-US" sz="1400" b="0" i="0">
                          <a:solidFill>
                            <a:srgbClr val="000000"/>
                          </a:solidFill>
                          <a:effectLst/>
                          <a:latin typeface="Meiryo UI" panose="020B0604030504040204" pitchFamily="50" charset="-128"/>
                        </a:rPr>
                        <a:t>09</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支払・契約事務</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支払書類や、労災保険に関する書類等の契約事務書類等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1583434754"/>
                  </a:ext>
                </a:extLst>
              </a:tr>
              <a:tr h="312913">
                <a:tc>
                  <a:txBody>
                    <a:bodyPr/>
                    <a:lstStyle/>
                    <a:p>
                      <a:pPr algn="ctr" fontAlgn="base"/>
                      <a:r>
                        <a:rPr lang="en-US" sz="1400" b="0" i="0">
                          <a:solidFill>
                            <a:srgbClr val="000000"/>
                          </a:solidFill>
                          <a:effectLst/>
                          <a:latin typeface="Meiryo UI" panose="020B0604030504040204" pitchFamily="50" charset="-128"/>
                        </a:rPr>
                        <a:t>10</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zh-TW" altLang="en-US" sz="1400" b="0" i="0">
                          <a:solidFill>
                            <a:srgbClr val="000000"/>
                          </a:solidFill>
                          <a:effectLst/>
                          <a:ea typeface="Meiryo UI" panose="020B0604030504040204" pitchFamily="50" charset="-128"/>
                        </a:rPr>
                        <a:t>契約変更書類</a:t>
                      </a:r>
                      <a:r>
                        <a:rPr lang="zh-TW" altLang="en-US" sz="1400" b="0" i="0">
                          <a:solidFill>
                            <a:srgbClr val="000000"/>
                          </a:solidFill>
                          <a:effectLst/>
                          <a:latin typeface="Meiryo UI" panose="020B0604030504040204" pitchFamily="50" charset="-128"/>
                        </a:rPr>
                        <a:t>​</a:t>
                      </a:r>
                      <a:endParaRPr lang="zh-TW"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変更契約に関する書類等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3808107881"/>
                  </a:ext>
                </a:extLst>
              </a:tr>
              <a:tr h="312913">
                <a:tc>
                  <a:txBody>
                    <a:bodyPr/>
                    <a:lstStyle/>
                    <a:p>
                      <a:pPr algn="ctr" fontAlgn="base"/>
                      <a:r>
                        <a:rPr lang="en-US" sz="1400" b="0" i="0">
                          <a:solidFill>
                            <a:srgbClr val="000000"/>
                          </a:solidFill>
                          <a:effectLst/>
                          <a:latin typeface="Meiryo UI" panose="020B0604030504040204" pitchFamily="50" charset="-128"/>
                        </a:rPr>
                        <a:t>11</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安全管理</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zh-TW" altLang="en-US" sz="1400" b="0" i="0">
                          <a:solidFill>
                            <a:srgbClr val="000000"/>
                          </a:solidFill>
                          <a:effectLst/>
                          <a:ea typeface="Meiryo UI" panose="020B0604030504040204" pitchFamily="50" charset="-128"/>
                        </a:rPr>
                        <a:t>事故報告書等</a:t>
                      </a:r>
                      <a:r>
                        <a:rPr lang="zh-TW" altLang="en-US" sz="1400" b="0" i="0">
                          <a:solidFill>
                            <a:srgbClr val="000000"/>
                          </a:solidFill>
                          <a:effectLst/>
                          <a:latin typeface="Meiryo UI" panose="020B0604030504040204" pitchFamily="50" charset="-128"/>
                        </a:rPr>
                        <a:t>​</a:t>
                      </a:r>
                      <a:endParaRPr lang="zh-TW"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1802227996"/>
                  </a:ext>
                </a:extLst>
              </a:tr>
              <a:tr h="312913">
                <a:tc>
                  <a:txBody>
                    <a:bodyPr/>
                    <a:lstStyle/>
                    <a:p>
                      <a:pPr algn="ctr" fontAlgn="base"/>
                      <a:r>
                        <a:rPr lang="en-US" sz="1400" b="0" i="0">
                          <a:solidFill>
                            <a:srgbClr val="000000"/>
                          </a:solidFill>
                          <a:effectLst/>
                          <a:latin typeface="Meiryo UI" panose="020B0604030504040204" pitchFamily="50" charset="-128"/>
                        </a:rPr>
                        <a:t>12</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契約不適合</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契約不適合に関する書類等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1619311346"/>
                  </a:ext>
                </a:extLst>
              </a:tr>
              <a:tr h="312913">
                <a:tc>
                  <a:txBody>
                    <a:bodyPr/>
                    <a:lstStyle/>
                    <a:p>
                      <a:pPr algn="ctr" fontAlgn="base"/>
                      <a:r>
                        <a:rPr lang="en-US" sz="1400" b="0" i="0">
                          <a:solidFill>
                            <a:srgbClr val="000000"/>
                          </a:solidFill>
                          <a:effectLst/>
                          <a:latin typeface="Meiryo UI" panose="020B0604030504040204" pitchFamily="50" charset="-128"/>
                        </a:rPr>
                        <a:t>13</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法申請</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tc>
                  <a:txBody>
                    <a:bodyPr/>
                    <a:lstStyle/>
                    <a:p>
                      <a:pPr algn="l" fontAlgn="base"/>
                      <a:r>
                        <a:rPr lang="ja-JP" altLang="en-US" sz="1400" b="0" i="0">
                          <a:solidFill>
                            <a:srgbClr val="000000"/>
                          </a:solidFill>
                          <a:effectLst/>
                          <a:ea typeface="Meiryo UI" panose="020B0604030504040204" pitchFamily="50" charset="-128"/>
                        </a:rPr>
                        <a:t>建設リサイクル法、建築基準法等に関する書類等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BE5D6"/>
                    </a:solidFill>
                  </a:tcPr>
                </a:tc>
                <a:extLst>
                  <a:ext uri="{0D108BD9-81ED-4DB2-BD59-A6C34878D82A}">
                    <a16:rowId xmlns:a16="http://schemas.microsoft.com/office/drawing/2014/main" val="53066330"/>
                  </a:ext>
                </a:extLst>
              </a:tr>
              <a:tr h="312913">
                <a:tc>
                  <a:txBody>
                    <a:bodyPr/>
                    <a:lstStyle/>
                    <a:p>
                      <a:pPr algn="ctr" fontAlgn="base"/>
                      <a:r>
                        <a:rPr lang="en-US" sz="1400" b="0" i="0">
                          <a:solidFill>
                            <a:srgbClr val="000000"/>
                          </a:solidFill>
                          <a:effectLst/>
                          <a:latin typeface="Meiryo UI" panose="020B0604030504040204" pitchFamily="50" charset="-128"/>
                        </a:rPr>
                        <a:t>14</a:t>
                      </a:r>
                      <a:r>
                        <a:rPr lang="en-US" altLang="ja-JP" sz="1400" b="0" i="0">
                          <a:solidFill>
                            <a:srgbClr val="000000"/>
                          </a:solidFill>
                          <a:effectLst/>
                          <a:ea typeface="Meiryo UI" panose="020B0604030504040204" pitchFamily="50" charset="-128"/>
                        </a:rPr>
                        <a:t>​</a:t>
                      </a:r>
                      <a:endParaRPr lang="en-US" altLang="ja-JP"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引継書類</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tc>
                  <a:txBody>
                    <a:bodyPr/>
                    <a:lstStyle/>
                    <a:p>
                      <a:pPr algn="l" fontAlgn="base"/>
                      <a:r>
                        <a:rPr lang="ja-JP" altLang="en-US" sz="1400" b="0" i="0">
                          <a:solidFill>
                            <a:srgbClr val="000000"/>
                          </a:solidFill>
                          <a:effectLst/>
                          <a:ea typeface="Meiryo UI" panose="020B0604030504040204" pitchFamily="50" charset="-128"/>
                        </a:rPr>
                        <a:t>管理に必要な書類等</a:t>
                      </a:r>
                      <a:r>
                        <a:rPr lang="ja-JP" altLang="en-US" sz="1400" b="0" i="0">
                          <a:solidFill>
                            <a:srgbClr val="000000"/>
                          </a:solidFill>
                          <a:effectLst/>
                          <a:latin typeface="Meiryo UI" panose="020B0604030504040204" pitchFamily="50" charset="-128"/>
                        </a:rPr>
                        <a:t>​</a:t>
                      </a:r>
                      <a:endParaRPr lang="ja-JP" altLang="en-US" sz="1800" b="0" i="0">
                        <a:solidFill>
                          <a:srgbClr val="000000"/>
                        </a:solidFill>
                        <a:effectLst/>
                      </a:endParaRPr>
                    </a:p>
                  </a:txBody>
                  <a:tcPr marL="93874" marR="93874" marT="46937" marB="46937">
                    <a:lnL w="11849" cap="flat" cmpd="sng" algn="ctr">
                      <a:solidFill>
                        <a:srgbClr val="FFFFFF"/>
                      </a:solidFill>
                      <a:prstDash val="solid"/>
                      <a:round/>
                      <a:headEnd type="none" w="med" len="med"/>
                      <a:tailEnd type="none" w="med" len="med"/>
                    </a:lnL>
                    <a:lnR w="11849" cap="flat" cmpd="sng" algn="ctr">
                      <a:solidFill>
                        <a:srgbClr val="FFFFFF"/>
                      </a:solidFill>
                      <a:prstDash val="solid"/>
                      <a:round/>
                      <a:headEnd type="none" w="med" len="med"/>
                      <a:tailEnd type="none" w="med" len="med"/>
                    </a:lnR>
                    <a:lnT w="11849" cap="flat" cmpd="sng" algn="ctr">
                      <a:solidFill>
                        <a:srgbClr val="FFFFFF"/>
                      </a:solidFill>
                      <a:prstDash val="solid"/>
                      <a:round/>
                      <a:headEnd type="none" w="med" len="med"/>
                      <a:tailEnd type="none" w="med" len="med"/>
                    </a:lnT>
                    <a:lnB w="11849" cap="flat" cmpd="sng" algn="ctr">
                      <a:solidFill>
                        <a:srgbClr val="FFFFFF"/>
                      </a:solidFill>
                      <a:prstDash val="solid"/>
                      <a:round/>
                      <a:headEnd type="none" w="med" len="med"/>
                      <a:tailEnd type="none" w="med" len="med"/>
                    </a:lnB>
                    <a:solidFill>
                      <a:srgbClr val="F8CBAD"/>
                    </a:solidFill>
                  </a:tcPr>
                </a:tc>
                <a:extLst>
                  <a:ext uri="{0D108BD9-81ED-4DB2-BD59-A6C34878D82A}">
                    <a16:rowId xmlns:a16="http://schemas.microsoft.com/office/drawing/2014/main" val="3416477943"/>
                  </a:ext>
                </a:extLst>
              </a:tr>
            </a:tbl>
          </a:graphicData>
        </a:graphic>
      </p:graphicFrame>
      <p:sp>
        <p:nvSpPr>
          <p:cNvPr id="8" name="Rectangle 1">
            <a:extLst>
              <a:ext uri="{FF2B5EF4-FFF2-40B4-BE49-F238E27FC236}">
                <a16:creationId xmlns:a16="http://schemas.microsoft.com/office/drawing/2014/main" id="{5A49298D-6555-0D54-4066-4A6884489B93}"/>
              </a:ext>
            </a:extLst>
          </p:cNvPr>
          <p:cNvSpPr>
            <a:spLocks noChangeArrowheads="1"/>
          </p:cNvSpPr>
          <p:nvPr/>
        </p:nvSpPr>
        <p:spPr bwMode="auto">
          <a:xfrm>
            <a:off x="695325" y="132753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800" b="0" i="0" u="none" strike="noStrike" cap="none" normalizeH="0" baseline="0">
                <a:ln>
                  <a:noFill/>
                </a:ln>
                <a:solidFill>
                  <a:srgbClr val="000000"/>
                </a:solidFill>
                <a:effectLst/>
                <a:latin typeface="メイリオ" panose="020B0604030504040204" pitchFamily="50" charset="-128"/>
                <a:ea typeface="メイリオ" panose="020B0604030504040204" pitchFamily="50" charset="-128"/>
              </a:rPr>
              <a:t> </a:t>
            </a:r>
            <a:endParaRPr kumimoji="0" lang="ja-JP" altLang="ja-JP"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09186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45B46B5-C068-603C-3F0A-1146F7B1A4C6}"/>
              </a:ext>
            </a:extLst>
          </p:cNvPr>
          <p:cNvPicPr>
            <a:picLocks noChangeAspect="1"/>
          </p:cNvPicPr>
          <p:nvPr/>
        </p:nvPicPr>
        <p:blipFill>
          <a:blip r:embed="rId2"/>
          <a:stretch>
            <a:fillRect/>
          </a:stretch>
        </p:blipFill>
        <p:spPr>
          <a:xfrm>
            <a:off x="6266324" y="4091267"/>
            <a:ext cx="2132583" cy="1942174"/>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２　作成する工事関係書類</a:t>
            </a:r>
            <a:r>
              <a:rPr kumimoji="1" lang="en-US" altLang="ja-JP" sz="2800" b="1">
                <a:solidFill>
                  <a:schemeClr val="bg1"/>
                </a:solidFill>
                <a:effectLst/>
                <a:latin typeface="Meiryo UI" panose="020B0604030504040204" pitchFamily="50" charset="-128"/>
                <a:ea typeface="Meiryo UI" panose="020B0604030504040204" pitchFamily="50" charset="-128"/>
              </a:rPr>
              <a:t>_4/4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FA21E10-D7CF-4C5A-71BD-9E4656C98488}"/>
              </a:ext>
            </a:extLst>
          </p:cNvPr>
          <p:cNvSpPr/>
          <p:nvPr/>
        </p:nvSpPr>
        <p:spPr>
          <a:xfrm>
            <a:off x="346509" y="748117"/>
            <a:ext cx="8450981" cy="368100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300">
                <a:solidFill>
                  <a:schemeClr val="tx1"/>
                </a:solidFill>
                <a:effectLst/>
                <a:latin typeface="Meiryo UI" panose="020B0604030504040204" pitchFamily="50" charset="-128"/>
                <a:ea typeface="Meiryo UI" panose="020B0604030504040204" pitchFamily="50" charset="-128"/>
              </a:rPr>
              <a:t>　作成する工事関係書類一覧のうち、「電子提出」の列に「●」が付いている書類は、</a:t>
            </a:r>
            <a:r>
              <a:rPr kumimoji="1" lang="ja-JP" altLang="en-US" sz="2300" b="1">
                <a:solidFill>
                  <a:srgbClr val="FF0000"/>
                </a:solidFill>
                <a:effectLst/>
                <a:latin typeface="Meiryo UI" panose="020B0604030504040204" pitchFamily="50" charset="-128"/>
                <a:ea typeface="Meiryo UI" panose="020B0604030504040204" pitchFamily="50" charset="-128"/>
              </a:rPr>
              <a:t>引渡しの際に</a:t>
            </a:r>
            <a:r>
              <a:rPr kumimoji="1" lang="ja-JP" altLang="en-US" sz="2300">
                <a:solidFill>
                  <a:schemeClr val="tx1"/>
                </a:solidFill>
                <a:effectLst/>
                <a:latin typeface="Meiryo UI" panose="020B0604030504040204" pitchFamily="50" charset="-128"/>
                <a:ea typeface="Meiryo UI" panose="020B0604030504040204" pitchFamily="50" charset="-128"/>
              </a:rPr>
              <a:t>、</a:t>
            </a:r>
            <a:r>
              <a:rPr kumimoji="1" lang="ja-JP" altLang="en-US" sz="2300" b="1">
                <a:solidFill>
                  <a:srgbClr val="0000FF"/>
                </a:solidFill>
                <a:effectLst/>
                <a:highlight>
                  <a:srgbClr val="00FFFF"/>
                </a:highlight>
                <a:latin typeface="Meiryo UI" panose="020B0604030504040204" pitchFamily="50" charset="-128"/>
                <a:ea typeface="Meiryo UI" panose="020B0604030504040204" pitchFamily="50" charset="-128"/>
              </a:rPr>
              <a:t>電子媒体</a:t>
            </a:r>
            <a:r>
              <a:rPr kumimoji="1" lang="ja-JP" altLang="en-US" sz="2300" b="1">
                <a:solidFill>
                  <a:srgbClr val="0000FF"/>
                </a:solidFill>
                <a:effectLst/>
                <a:latin typeface="Meiryo UI" panose="020B0604030504040204" pitchFamily="50" charset="-128"/>
                <a:ea typeface="Meiryo UI" panose="020B0604030504040204" pitchFamily="50" charset="-128"/>
              </a:rPr>
              <a:t>による提出が必要な書類</a:t>
            </a:r>
            <a:r>
              <a:rPr kumimoji="1" lang="ja-JP" altLang="en-US" sz="2300">
                <a:solidFill>
                  <a:schemeClr val="tx1"/>
                </a:solidFill>
                <a:effectLst/>
                <a:latin typeface="Meiryo UI" panose="020B0604030504040204" pitchFamily="50" charset="-128"/>
                <a:ea typeface="Meiryo UI" panose="020B0604030504040204" pitchFamily="50" charset="-128"/>
              </a:rPr>
              <a:t>です。</a:t>
            </a:r>
            <a:endParaRPr kumimoji="1" lang="en-US" altLang="ja-JP" sz="23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2300">
                <a:solidFill>
                  <a:schemeClr val="tx1"/>
                </a:solidFill>
                <a:effectLst/>
                <a:latin typeface="Meiryo UI" panose="020B0604030504040204" pitchFamily="50" charset="-128"/>
                <a:ea typeface="Meiryo UI" panose="020B0604030504040204" pitchFamily="50" charset="-128"/>
              </a:rPr>
              <a:t>　「紙提出」の列に「●」が付いている書類は、</a:t>
            </a:r>
            <a:r>
              <a:rPr kumimoji="1" lang="ja-JP" altLang="en-US" sz="2300" b="1">
                <a:solidFill>
                  <a:srgbClr val="FF0000"/>
                </a:solidFill>
                <a:effectLst/>
                <a:latin typeface="Meiryo UI" panose="020B0604030504040204" pitchFamily="50" charset="-128"/>
                <a:ea typeface="Meiryo UI" panose="020B0604030504040204" pitchFamily="50" charset="-128"/>
              </a:rPr>
              <a:t>引渡しの際に</a:t>
            </a:r>
            <a:r>
              <a:rPr kumimoji="1" lang="ja-JP" altLang="en-US" sz="2300">
                <a:solidFill>
                  <a:schemeClr val="tx1"/>
                </a:solidFill>
                <a:effectLst/>
                <a:latin typeface="Meiryo UI" panose="020B0604030504040204" pitchFamily="50" charset="-128"/>
                <a:ea typeface="Meiryo UI" panose="020B0604030504040204" pitchFamily="50" charset="-128"/>
              </a:rPr>
              <a:t>、</a:t>
            </a:r>
            <a:r>
              <a:rPr kumimoji="1" lang="ja-JP" altLang="en-US" sz="2300" b="1">
                <a:solidFill>
                  <a:srgbClr val="0000FF"/>
                </a:solidFill>
                <a:effectLst/>
                <a:highlight>
                  <a:srgbClr val="00FFFF"/>
                </a:highlight>
                <a:latin typeface="Meiryo UI" panose="020B0604030504040204" pitchFamily="50" charset="-128"/>
                <a:ea typeface="Meiryo UI" panose="020B0604030504040204" pitchFamily="50" charset="-128"/>
              </a:rPr>
              <a:t>紙媒体</a:t>
            </a:r>
            <a:r>
              <a:rPr kumimoji="1" lang="ja-JP" altLang="en-US" sz="2300" b="1">
                <a:solidFill>
                  <a:srgbClr val="0000FF"/>
                </a:solidFill>
                <a:effectLst/>
                <a:latin typeface="Meiryo UI" panose="020B0604030504040204" pitchFamily="50" charset="-128"/>
                <a:ea typeface="Meiryo UI" panose="020B0604030504040204" pitchFamily="50" charset="-128"/>
              </a:rPr>
              <a:t>による提出が必要な書類</a:t>
            </a:r>
            <a:r>
              <a:rPr kumimoji="1" lang="ja-JP" altLang="en-US" sz="2300">
                <a:solidFill>
                  <a:schemeClr val="tx1"/>
                </a:solidFill>
                <a:effectLst/>
                <a:latin typeface="Meiryo UI" panose="020B0604030504040204" pitchFamily="50" charset="-128"/>
                <a:ea typeface="Meiryo UI" panose="020B0604030504040204" pitchFamily="50" charset="-128"/>
              </a:rPr>
              <a:t>です。</a:t>
            </a:r>
            <a:endParaRPr kumimoji="1" lang="en-US" altLang="ja-JP" sz="23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2300">
                <a:solidFill>
                  <a:schemeClr val="tx1"/>
                </a:solidFill>
                <a:effectLst/>
                <a:latin typeface="Meiryo UI" panose="020B0604030504040204" pitchFamily="50" charset="-128"/>
                <a:ea typeface="Meiryo UI" panose="020B0604030504040204" pitchFamily="50" charset="-128"/>
              </a:rPr>
              <a:t>　それ以外の書類は、適宜、</a:t>
            </a:r>
            <a:r>
              <a:rPr kumimoji="1" lang="ja-JP" altLang="en-US" sz="2300" b="1">
                <a:solidFill>
                  <a:srgbClr val="0000FF"/>
                </a:solidFill>
                <a:effectLst/>
                <a:latin typeface="Meiryo UI" panose="020B0604030504040204" pitchFamily="50" charset="-128"/>
                <a:ea typeface="Meiryo UI" panose="020B0604030504040204" pitchFamily="50" charset="-128"/>
              </a:rPr>
              <a:t>監督員や検査員が確認する</a:t>
            </a:r>
            <a:r>
              <a:rPr kumimoji="1" lang="ja-JP" altLang="en-US" sz="2300" b="1" u="sng">
                <a:solidFill>
                  <a:srgbClr val="0000FF"/>
                </a:solidFill>
                <a:effectLst/>
                <a:latin typeface="Meiryo UI" panose="020B0604030504040204" pitchFamily="50" charset="-128"/>
                <a:ea typeface="Meiryo UI" panose="020B0604030504040204" pitchFamily="50" charset="-128"/>
              </a:rPr>
              <a:t>可能性がある</a:t>
            </a:r>
            <a:r>
              <a:rPr kumimoji="1" lang="ja-JP" altLang="en-US" sz="2300" b="1">
                <a:solidFill>
                  <a:srgbClr val="0000FF"/>
                </a:solidFill>
                <a:effectLst/>
                <a:latin typeface="Meiryo UI" panose="020B0604030504040204" pitchFamily="50" charset="-128"/>
                <a:ea typeface="Meiryo UI" panose="020B0604030504040204" pitchFamily="50" charset="-128"/>
              </a:rPr>
              <a:t>書類</a:t>
            </a:r>
            <a:r>
              <a:rPr kumimoji="1" lang="ja-JP" altLang="en-US" sz="2300">
                <a:solidFill>
                  <a:schemeClr val="tx1"/>
                </a:solidFill>
                <a:effectLst/>
                <a:latin typeface="Meiryo UI" panose="020B0604030504040204" pitchFamily="50" charset="-128"/>
                <a:ea typeface="Meiryo UI" panose="020B0604030504040204" pitchFamily="50" charset="-128"/>
              </a:rPr>
              <a:t>です。</a:t>
            </a:r>
            <a:endParaRPr kumimoji="1" lang="en-US" altLang="ja-JP" sz="2300">
              <a:solidFill>
                <a:schemeClr val="tx1"/>
              </a:solidFill>
              <a:effectLst/>
              <a:latin typeface="Meiryo UI" panose="020B0604030504040204" pitchFamily="50" charset="-128"/>
              <a:ea typeface="Meiryo UI" panose="020B0604030504040204" pitchFamily="50" charset="-128"/>
            </a:endParaRPr>
          </a:p>
        </p:txBody>
      </p:sp>
      <p:sp>
        <p:nvSpPr>
          <p:cNvPr id="12" name="吹き出し: 線 11">
            <a:extLst>
              <a:ext uri="{FF2B5EF4-FFF2-40B4-BE49-F238E27FC236}">
                <a16:creationId xmlns:a16="http://schemas.microsoft.com/office/drawing/2014/main" id="{ADAF49A3-F73C-54F8-2D94-3FA6743E1F69}"/>
              </a:ext>
            </a:extLst>
          </p:cNvPr>
          <p:cNvSpPr/>
          <p:nvPr/>
        </p:nvSpPr>
        <p:spPr>
          <a:xfrm>
            <a:off x="2695576" y="4162425"/>
            <a:ext cx="3172166" cy="485775"/>
          </a:xfrm>
          <a:prstGeom prst="borderCallout1">
            <a:avLst>
              <a:gd name="adj1" fmla="val 46201"/>
              <a:gd name="adj2" fmla="val 99947"/>
              <a:gd name="adj3" fmla="val 100971"/>
              <a:gd name="adj4" fmla="val 141648"/>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a:solidFill>
                  <a:srgbClr val="FF0000"/>
                </a:solidFill>
                <a:latin typeface="Meiryo UI" panose="020B0604030504040204" pitchFamily="50" charset="-128"/>
                <a:ea typeface="Meiryo UI" panose="020B0604030504040204" pitchFamily="50" charset="-128"/>
              </a:rPr>
              <a:t>電子媒体</a:t>
            </a:r>
            <a:r>
              <a:rPr kumimoji="1" lang="ja-JP" altLang="en-US" sz="1400">
                <a:solidFill>
                  <a:schemeClr val="tx1"/>
                </a:solidFill>
                <a:latin typeface="Meiryo UI" panose="020B0604030504040204" pitchFamily="50" charset="-128"/>
                <a:ea typeface="Meiryo UI" panose="020B0604030504040204" pitchFamily="50" charset="-128"/>
              </a:rPr>
              <a:t>による提出が必要な書類</a:t>
            </a:r>
          </a:p>
        </p:txBody>
      </p:sp>
      <p:sp>
        <p:nvSpPr>
          <p:cNvPr id="13" name="吹き出し: 線 12">
            <a:extLst>
              <a:ext uri="{FF2B5EF4-FFF2-40B4-BE49-F238E27FC236}">
                <a16:creationId xmlns:a16="http://schemas.microsoft.com/office/drawing/2014/main" id="{98AE135A-2E2B-B2B1-CD50-0F8862DE3133}"/>
              </a:ext>
            </a:extLst>
          </p:cNvPr>
          <p:cNvSpPr/>
          <p:nvPr/>
        </p:nvSpPr>
        <p:spPr>
          <a:xfrm>
            <a:off x="2695576" y="4799550"/>
            <a:ext cx="3172166" cy="485775"/>
          </a:xfrm>
          <a:prstGeom prst="borderCallout1">
            <a:avLst>
              <a:gd name="adj1" fmla="val 46201"/>
              <a:gd name="adj2" fmla="val 99947"/>
              <a:gd name="adj3" fmla="val 20971"/>
              <a:gd name="adj4" fmla="val 157323"/>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a:solidFill>
                  <a:srgbClr val="FF0000"/>
                </a:solidFill>
                <a:latin typeface="Meiryo UI" panose="020B0604030504040204" pitchFamily="50" charset="-128"/>
                <a:ea typeface="Meiryo UI" panose="020B0604030504040204" pitchFamily="50" charset="-128"/>
              </a:rPr>
              <a:t>紙媒体</a:t>
            </a:r>
            <a:r>
              <a:rPr kumimoji="1" lang="ja-JP" altLang="en-US" sz="1400">
                <a:solidFill>
                  <a:schemeClr val="tx1"/>
                </a:solidFill>
                <a:latin typeface="Meiryo UI" panose="020B0604030504040204" pitchFamily="50" charset="-128"/>
                <a:ea typeface="Meiryo UI" panose="020B0604030504040204" pitchFamily="50" charset="-128"/>
              </a:rPr>
              <a:t>による提出が必要な書類</a:t>
            </a:r>
          </a:p>
        </p:txBody>
      </p:sp>
      <p:sp>
        <p:nvSpPr>
          <p:cNvPr id="14" name="吹き出し: 線 13">
            <a:extLst>
              <a:ext uri="{FF2B5EF4-FFF2-40B4-BE49-F238E27FC236}">
                <a16:creationId xmlns:a16="http://schemas.microsoft.com/office/drawing/2014/main" id="{CD6E43FD-4616-F7E1-AABA-84BD5E0D375F}"/>
              </a:ext>
            </a:extLst>
          </p:cNvPr>
          <p:cNvSpPr/>
          <p:nvPr/>
        </p:nvSpPr>
        <p:spPr>
          <a:xfrm>
            <a:off x="2695576" y="5436675"/>
            <a:ext cx="3172166" cy="596766"/>
          </a:xfrm>
          <a:prstGeom prst="borderCallout1">
            <a:avLst>
              <a:gd name="adj1" fmla="val 46201"/>
              <a:gd name="adj2" fmla="val 99947"/>
              <a:gd name="adj3" fmla="val -49914"/>
              <a:gd name="adj4" fmla="val 142921"/>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Meiryo UI" panose="020B0604030504040204" pitchFamily="50" charset="-128"/>
                <a:ea typeface="Meiryo UI" panose="020B0604030504040204" pitchFamily="50" charset="-128"/>
              </a:rPr>
              <a:t>監督員等が確認する可能性がある書類（</a:t>
            </a:r>
            <a:r>
              <a:rPr kumimoji="1" lang="ja-JP" altLang="en-US" sz="1400" b="1">
                <a:solidFill>
                  <a:srgbClr val="FF0000"/>
                </a:solidFill>
                <a:latin typeface="Meiryo UI" panose="020B0604030504040204" pitchFamily="50" charset="-128"/>
                <a:ea typeface="Meiryo UI" panose="020B0604030504040204" pitchFamily="50" charset="-128"/>
              </a:rPr>
              <a:t>提出不要</a:t>
            </a:r>
            <a:r>
              <a:rPr kumimoji="1" lang="ja-JP" altLang="en-US" sz="1400">
                <a:solidFill>
                  <a:schemeClr val="tx1"/>
                </a:solidFill>
                <a:latin typeface="Meiryo UI" panose="020B0604030504040204" pitchFamily="50" charset="-128"/>
                <a:ea typeface="Meiryo UI" panose="020B0604030504040204" pitchFamily="50" charset="-128"/>
              </a:rPr>
              <a:t>）</a:t>
            </a:r>
          </a:p>
        </p:txBody>
      </p:sp>
      <p:sp>
        <p:nvSpPr>
          <p:cNvPr id="6" name="スライド番号プレースホルダー 5">
            <a:extLst>
              <a:ext uri="{FF2B5EF4-FFF2-40B4-BE49-F238E27FC236}">
                <a16:creationId xmlns:a16="http://schemas.microsoft.com/office/drawing/2014/main" id="{D8053F46-FEB7-426E-BEA4-305893548523}"/>
              </a:ext>
            </a:extLst>
          </p:cNvPr>
          <p:cNvSpPr>
            <a:spLocks noGrp="1"/>
          </p:cNvSpPr>
          <p:nvPr>
            <p:ph type="sldNum" sz="quarter" idx="12"/>
          </p:nvPr>
        </p:nvSpPr>
        <p:spPr/>
        <p:txBody>
          <a:bodyPr/>
          <a:lstStyle/>
          <a:p>
            <a:fld id="{0E48EFFD-9C18-4715-9BD1-08F9187DA49F}" type="slidenum">
              <a:rPr kumimoji="1" lang="ja-JP" altLang="en-US" smtClean="0"/>
              <a:t>11</a:t>
            </a:fld>
            <a:endParaRPr kumimoji="1" lang="ja-JP" altLang="en-US"/>
          </a:p>
        </p:txBody>
      </p:sp>
    </p:spTree>
    <p:extLst>
      <p:ext uri="{BB962C8B-B14F-4D97-AF65-F5344CB8AC3E}">
        <p14:creationId xmlns:p14="http://schemas.microsoft.com/office/powerpoint/2010/main" val="1643803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３　書類の管理</a:t>
            </a:r>
            <a:r>
              <a:rPr kumimoji="1" lang="en-US" altLang="ja-JP" sz="4000" b="1">
                <a:solidFill>
                  <a:schemeClr val="tx1"/>
                </a:solidFill>
                <a:effectLst/>
                <a:latin typeface="Meiryo UI" panose="020B0604030504040204" pitchFamily="50" charset="-128"/>
                <a:ea typeface="Meiryo UI" panose="020B0604030504040204" pitchFamily="50" charset="-128"/>
              </a:rPr>
              <a:t>	</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3EA068FA-502F-75CF-8AEF-98AF99E2C8D9}"/>
              </a:ext>
            </a:extLst>
          </p:cNvPr>
          <p:cNvSpPr>
            <a:spLocks noGrp="1"/>
          </p:cNvSpPr>
          <p:nvPr>
            <p:ph type="sldNum" sz="quarter" idx="12"/>
          </p:nvPr>
        </p:nvSpPr>
        <p:spPr/>
        <p:txBody>
          <a:bodyPr/>
          <a:lstStyle/>
          <a:p>
            <a:fld id="{0E48EFFD-9C18-4715-9BD1-08F9187DA49F}" type="slidenum">
              <a:rPr kumimoji="1" lang="ja-JP" altLang="en-US" smtClean="0"/>
              <a:t>12</a:t>
            </a:fld>
            <a:endParaRPr kumimoji="1" lang="ja-JP" altLang="en-US"/>
          </a:p>
        </p:txBody>
      </p:sp>
    </p:spTree>
    <p:extLst>
      <p:ext uri="{BB962C8B-B14F-4D97-AF65-F5344CB8AC3E}">
        <p14:creationId xmlns:p14="http://schemas.microsoft.com/office/powerpoint/2010/main" val="2551809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３　書類の管理</a:t>
            </a:r>
            <a:r>
              <a:rPr kumimoji="1" lang="en-US" altLang="ja-JP" sz="2800" b="1">
                <a:solidFill>
                  <a:schemeClr val="bg1"/>
                </a:solidFill>
                <a:effectLst/>
                <a:latin typeface="Meiryo UI" panose="020B0604030504040204" pitchFamily="50" charset="-128"/>
                <a:ea typeface="Meiryo UI" panose="020B0604030504040204" pitchFamily="50" charset="-128"/>
              </a:rPr>
              <a:t>_1/4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FA21E10-D7CF-4C5A-71BD-9E4656C98488}"/>
              </a:ext>
            </a:extLst>
          </p:cNvPr>
          <p:cNvSpPr/>
          <p:nvPr/>
        </p:nvSpPr>
        <p:spPr>
          <a:xfrm>
            <a:off x="158967" y="669437"/>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ASP</a:t>
            </a:r>
            <a:r>
              <a:rPr kumimoji="1" lang="ja-JP" altLang="en-US" sz="2400" b="1">
                <a:solidFill>
                  <a:schemeClr val="tx1"/>
                </a:solidFill>
                <a:effectLst/>
                <a:latin typeface="Meiryo UI" panose="020B0604030504040204" pitchFamily="50" charset="-128"/>
                <a:ea typeface="Meiryo UI" panose="020B0604030504040204" pitchFamily="50" charset="-128"/>
              </a:rPr>
              <a:t>を適用する場合（推奨）</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3E593EAC-2279-7CD9-FA3E-578B514CF582}"/>
              </a:ext>
            </a:extLst>
          </p:cNvPr>
          <p:cNvSpPr/>
          <p:nvPr/>
        </p:nvSpPr>
        <p:spPr>
          <a:xfrm>
            <a:off x="0" y="1277842"/>
            <a:ext cx="9144000" cy="46671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2200">
                <a:solidFill>
                  <a:schemeClr val="tx1"/>
                </a:solidFill>
                <a:effectLst/>
                <a:latin typeface="Meiryo UI" panose="020B0604030504040204" pitchFamily="50" charset="-128"/>
                <a:ea typeface="Meiryo UI" panose="020B0604030504040204" pitchFamily="50" charset="-128"/>
              </a:rPr>
              <a:t>ASP</a:t>
            </a:r>
            <a:r>
              <a:rPr kumimoji="1" lang="ja-JP" altLang="en-US" sz="2200">
                <a:solidFill>
                  <a:schemeClr val="tx1"/>
                </a:solidFill>
                <a:effectLst/>
                <a:latin typeface="Meiryo UI" panose="020B0604030504040204" pitchFamily="50" charset="-128"/>
                <a:ea typeface="Meiryo UI" panose="020B0604030504040204" pitchFamily="50" charset="-128"/>
              </a:rPr>
              <a:t>を適用する場合、</a:t>
            </a:r>
            <a:r>
              <a:rPr kumimoji="1" lang="ja-JP" altLang="en-US" sz="2200" b="1">
                <a:solidFill>
                  <a:srgbClr val="0000FF"/>
                </a:solidFill>
                <a:effectLst/>
                <a:latin typeface="Meiryo UI" panose="020B0604030504040204" pitchFamily="50" charset="-128"/>
                <a:ea typeface="Meiryo UI" panose="020B0604030504040204" pitchFamily="50" charset="-128"/>
              </a:rPr>
              <a:t>初期設定で必要なフォルダーが作成されています。</a:t>
            </a:r>
            <a:endParaRPr kumimoji="1" lang="en-US" altLang="ja-JP" sz="2200" b="1">
              <a:solidFill>
                <a:srgbClr val="0000FF"/>
              </a:solidFill>
              <a:effectLst/>
              <a:latin typeface="Meiryo UI" panose="020B0604030504040204" pitchFamily="50" charset="-128"/>
              <a:ea typeface="Meiryo UI" panose="020B0604030504040204" pitchFamily="50" charset="-128"/>
            </a:endParaRPr>
          </a:p>
          <a:p>
            <a:r>
              <a:rPr kumimoji="1" lang="ja-JP" altLang="en-US" sz="2200">
                <a:solidFill>
                  <a:schemeClr val="tx1"/>
                </a:solidFill>
                <a:effectLst/>
                <a:latin typeface="Meiryo UI" panose="020B0604030504040204" pitchFamily="50" charset="-128"/>
                <a:ea typeface="Meiryo UI" panose="020B0604030504040204" pitchFamily="50" charset="-128"/>
              </a:rPr>
              <a:t>　</a:t>
            </a:r>
            <a:endParaRPr kumimoji="1" lang="en-US" altLang="ja-JP" sz="2200">
              <a:solidFill>
                <a:schemeClr val="tx1"/>
              </a:solidFill>
              <a:effectLst/>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CE28C600-0AB5-45B0-ED73-8EF780375B85}"/>
              </a:ext>
            </a:extLst>
          </p:cNvPr>
          <p:cNvPicPr>
            <a:picLocks noChangeAspect="1"/>
          </p:cNvPicPr>
          <p:nvPr/>
        </p:nvPicPr>
        <p:blipFill rotWithShape="1">
          <a:blip r:embed="rId2"/>
          <a:srcRect r="18117"/>
          <a:stretch/>
        </p:blipFill>
        <p:spPr>
          <a:xfrm>
            <a:off x="3795565" y="2162175"/>
            <a:ext cx="5060760" cy="3476548"/>
          </a:xfrm>
          <a:prstGeom prst="rect">
            <a:avLst/>
          </a:prstGeom>
          <a:ln>
            <a:solidFill>
              <a:schemeClr val="tx1"/>
            </a:solidFill>
          </a:ln>
        </p:spPr>
      </p:pic>
      <p:sp>
        <p:nvSpPr>
          <p:cNvPr id="13" name="正方形/長方形 12">
            <a:extLst>
              <a:ext uri="{FF2B5EF4-FFF2-40B4-BE49-F238E27FC236}">
                <a16:creationId xmlns:a16="http://schemas.microsoft.com/office/drawing/2014/main" id="{73B631DA-43CA-24B0-162E-76A33749BBFE}"/>
              </a:ext>
            </a:extLst>
          </p:cNvPr>
          <p:cNvSpPr/>
          <p:nvPr/>
        </p:nvSpPr>
        <p:spPr>
          <a:xfrm>
            <a:off x="3708971" y="3024547"/>
            <a:ext cx="791109" cy="1547454"/>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a:extLst>
              <a:ext uri="{FF2B5EF4-FFF2-40B4-BE49-F238E27FC236}">
                <a16:creationId xmlns:a16="http://schemas.microsoft.com/office/drawing/2014/main" id="{1A7D36C3-8736-7A15-494E-F6558E7630A4}"/>
              </a:ext>
            </a:extLst>
          </p:cNvPr>
          <p:cNvSpPr>
            <a:spLocks noGrp="1"/>
          </p:cNvSpPr>
          <p:nvPr>
            <p:ph type="sldNum" sz="quarter" idx="12"/>
          </p:nvPr>
        </p:nvSpPr>
        <p:spPr/>
        <p:txBody>
          <a:bodyPr/>
          <a:lstStyle/>
          <a:p>
            <a:fld id="{0E48EFFD-9C18-4715-9BD1-08F9187DA49F}" type="slidenum">
              <a:rPr kumimoji="1" lang="ja-JP" altLang="en-US" smtClean="0"/>
              <a:t>13</a:t>
            </a:fld>
            <a:endParaRPr kumimoji="1" lang="ja-JP" altLang="en-US"/>
          </a:p>
        </p:txBody>
      </p:sp>
      <p:sp>
        <p:nvSpPr>
          <p:cNvPr id="7" name="正方形/長方形 6">
            <a:extLst>
              <a:ext uri="{FF2B5EF4-FFF2-40B4-BE49-F238E27FC236}">
                <a16:creationId xmlns:a16="http://schemas.microsoft.com/office/drawing/2014/main" id="{80FFEDCE-8920-DFA2-D6FE-7E3DE2C33231}"/>
              </a:ext>
            </a:extLst>
          </p:cNvPr>
          <p:cNvSpPr/>
          <p:nvPr/>
        </p:nvSpPr>
        <p:spPr>
          <a:xfrm>
            <a:off x="287675" y="2162175"/>
            <a:ext cx="3180134" cy="36178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000" dirty="0">
                <a:solidFill>
                  <a:schemeClr val="tx1"/>
                </a:solidFill>
                <a:effectLst/>
                <a:latin typeface="Meiryo UI" panose="020B0604030504040204" pitchFamily="50" charset="-128"/>
                <a:ea typeface="Meiryo UI" panose="020B0604030504040204" pitchFamily="50" charset="-128"/>
              </a:rPr>
              <a:t>　</a:t>
            </a:r>
            <a:r>
              <a:rPr kumimoji="1" lang="en-US" altLang="ja-JP" sz="2000" dirty="0">
                <a:solidFill>
                  <a:schemeClr val="tx1"/>
                </a:solidFill>
                <a:effectLst/>
                <a:latin typeface="Meiryo UI" panose="020B0604030504040204" pitchFamily="50" charset="-128"/>
                <a:ea typeface="Meiryo UI" panose="020B0604030504040204" pitchFamily="50" charset="-128"/>
              </a:rPr>
              <a:t>ASP</a:t>
            </a:r>
            <a:r>
              <a:rPr kumimoji="1" lang="ja-JP" altLang="en-US" sz="2000" dirty="0">
                <a:solidFill>
                  <a:schemeClr val="tx1"/>
                </a:solidFill>
                <a:effectLst/>
                <a:latin typeface="Meiryo UI" panose="020B0604030504040204" pitchFamily="50" charset="-128"/>
                <a:ea typeface="Meiryo UI" panose="020B0604030504040204" pitchFamily="50" charset="-128"/>
              </a:rPr>
              <a:t>は、</a:t>
            </a:r>
            <a:r>
              <a:rPr kumimoji="1" lang="en-US" altLang="ja-JP" sz="2000" dirty="0">
                <a:solidFill>
                  <a:schemeClr val="tx1"/>
                </a:solidFill>
                <a:effectLst/>
                <a:latin typeface="Meiryo UI" panose="020B0604030504040204" pitchFamily="50" charset="-128"/>
                <a:ea typeface="Meiryo UI" panose="020B0604030504040204" pitchFamily="50" charset="-128"/>
              </a:rPr>
              <a:t>UR</a:t>
            </a:r>
            <a:r>
              <a:rPr kumimoji="1" lang="ja-JP" altLang="en-US" sz="2000" dirty="0">
                <a:solidFill>
                  <a:schemeClr val="tx1"/>
                </a:solidFill>
                <a:effectLst/>
                <a:latin typeface="Meiryo UI" panose="020B0604030504040204" pitchFamily="50" charset="-128"/>
                <a:ea typeface="Meiryo UI" panose="020B0604030504040204" pitchFamily="50" charset="-128"/>
              </a:rPr>
              <a:t>テンプレートがプリセットされている状態で利用が可能です。</a:t>
            </a:r>
            <a:endParaRPr kumimoji="1" lang="en-US" altLang="ja-JP" sz="2000" dirty="0">
              <a:solidFill>
                <a:schemeClr val="tx1"/>
              </a:solidFill>
              <a:effectLst/>
              <a:latin typeface="Meiryo UI" panose="020B0604030504040204" pitchFamily="50" charset="-128"/>
              <a:ea typeface="Meiryo UI" panose="020B0604030504040204" pitchFamily="50" charset="-128"/>
            </a:endParaRPr>
          </a:p>
          <a:p>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effectLst/>
                <a:latin typeface="Meiryo UI" panose="020B0604030504040204" pitchFamily="50" charset="-128"/>
                <a:ea typeface="Meiryo UI" panose="020B0604030504040204" pitchFamily="50" charset="-128"/>
              </a:rPr>
              <a:t>　</a:t>
            </a:r>
            <a:r>
              <a:rPr kumimoji="1" lang="en-US" altLang="ja-JP" sz="2000" dirty="0">
                <a:solidFill>
                  <a:schemeClr val="tx1"/>
                </a:solidFill>
                <a:effectLst/>
                <a:latin typeface="Meiryo UI" panose="020B0604030504040204" pitchFamily="50" charset="-128"/>
                <a:ea typeface="Meiryo UI" panose="020B0604030504040204" pitchFamily="50" charset="-128"/>
              </a:rPr>
              <a:t>ASP</a:t>
            </a:r>
            <a:r>
              <a:rPr kumimoji="1" lang="ja-JP" altLang="en-US" sz="2000" dirty="0">
                <a:solidFill>
                  <a:schemeClr val="tx1"/>
                </a:solidFill>
                <a:latin typeface="Meiryo UI" panose="020B0604030504040204" pitchFamily="50" charset="-128"/>
                <a:ea typeface="Meiryo UI" panose="020B0604030504040204" pitchFamily="50" charset="-128"/>
              </a:rPr>
              <a:t>の適用については、必ず、</a:t>
            </a:r>
            <a:r>
              <a:rPr kumimoji="1" lang="en-US" altLang="ja-JP" sz="2000" b="1" dirty="0">
                <a:solidFill>
                  <a:srgbClr val="FF0000"/>
                </a:solidFill>
                <a:latin typeface="Meiryo UI" panose="020B0604030504040204" pitchFamily="50" charset="-128"/>
                <a:ea typeface="Meiryo UI" panose="020B0604030504040204" pitchFamily="50" charset="-128"/>
              </a:rPr>
              <a:t>ASP</a:t>
            </a:r>
            <a:r>
              <a:rPr kumimoji="1" lang="ja-JP" altLang="en-US" sz="2000" b="1" dirty="0">
                <a:solidFill>
                  <a:srgbClr val="FF0000"/>
                </a:solidFill>
                <a:latin typeface="Meiryo UI" panose="020B0604030504040204" pitchFamily="50" charset="-128"/>
                <a:ea typeface="Meiryo UI" panose="020B0604030504040204" pitchFamily="50" charset="-128"/>
              </a:rPr>
              <a:t>取扱要領</a:t>
            </a:r>
            <a:r>
              <a:rPr kumimoji="1" lang="ja-JP" altLang="en-US" sz="2000" dirty="0">
                <a:solidFill>
                  <a:schemeClr val="tx1"/>
                </a:solidFill>
                <a:latin typeface="Meiryo UI" panose="020B0604030504040204" pitchFamily="50" charset="-128"/>
                <a:ea typeface="Meiryo UI" panose="020B0604030504040204" pitchFamily="50" charset="-128"/>
              </a:rPr>
              <a:t>をご確認ください。</a:t>
            </a:r>
            <a:endParaRPr kumimoji="1" lang="en-US" altLang="ja-JP" sz="2000" dirty="0">
              <a:solidFill>
                <a:schemeClr val="tx1"/>
              </a:solidFill>
              <a:latin typeface="Meiryo UI" panose="020B0604030504040204" pitchFamily="50" charset="-128"/>
              <a:ea typeface="Meiryo UI" panose="020B0604030504040204" pitchFamily="50" charset="-128"/>
            </a:endParaRPr>
          </a:p>
          <a:p>
            <a:endParaRPr kumimoji="1" lang="en-US" altLang="ja-JP" sz="2000" dirty="0">
              <a:solidFill>
                <a:schemeClr val="tx1"/>
              </a:solidFill>
              <a:latin typeface="Meiryo UI" panose="020B0604030504040204" pitchFamily="50" charset="-128"/>
              <a:ea typeface="Meiryo UI" panose="020B0604030504040204" pitchFamily="50" charset="-128"/>
            </a:endParaRPr>
          </a:p>
          <a:p>
            <a:r>
              <a:rPr kumimoji="1" lang="ja-JP" altLang="en-US" sz="2000" dirty="0">
                <a:solidFill>
                  <a:schemeClr val="tx1"/>
                </a:solidFill>
                <a:latin typeface="Meiryo UI" panose="020B0604030504040204" pitchFamily="50" charset="-128"/>
                <a:ea typeface="Meiryo UI" panose="020B0604030504040204" pitchFamily="50" charset="-128"/>
              </a:rPr>
              <a:t>　また、適用の前に監督員へ報告し、必要な設定をおこなってください。</a:t>
            </a:r>
            <a:r>
              <a:rPr kumimoji="1" lang="ja-JP" altLang="en-US" sz="2000" dirty="0">
                <a:solidFill>
                  <a:schemeClr val="tx1"/>
                </a:solidFill>
                <a:effectLst/>
                <a:latin typeface="Meiryo UI" panose="020B0604030504040204" pitchFamily="50" charset="-128"/>
                <a:ea typeface="Meiryo UI" panose="020B0604030504040204" pitchFamily="50" charset="-128"/>
              </a:rPr>
              <a:t>　</a:t>
            </a:r>
            <a:endParaRPr kumimoji="1" lang="en-US" altLang="ja-JP" sz="2000" dirty="0">
              <a:solidFill>
                <a:schemeClr val="tx1"/>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22370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a:extLst>
              <a:ext uri="{FF2B5EF4-FFF2-40B4-BE49-F238E27FC236}">
                <a16:creationId xmlns:a16="http://schemas.microsoft.com/office/drawing/2014/main" id="{E889D5AD-53CF-5319-E610-F5E02A692876}"/>
              </a:ext>
            </a:extLst>
          </p:cNvPr>
          <p:cNvPicPr>
            <a:picLocks noChangeAspect="1"/>
          </p:cNvPicPr>
          <p:nvPr/>
        </p:nvPicPr>
        <p:blipFill>
          <a:blip r:embed="rId2"/>
          <a:stretch>
            <a:fillRect/>
          </a:stretch>
        </p:blipFill>
        <p:spPr>
          <a:xfrm>
            <a:off x="4695024" y="3135752"/>
            <a:ext cx="1719580" cy="1051463"/>
          </a:xfrm>
          <a:prstGeom prst="rect">
            <a:avLst/>
          </a:prstGeom>
        </p:spPr>
      </p:pic>
      <p:pic>
        <p:nvPicPr>
          <p:cNvPr id="10" name="図 9">
            <a:extLst>
              <a:ext uri="{FF2B5EF4-FFF2-40B4-BE49-F238E27FC236}">
                <a16:creationId xmlns:a16="http://schemas.microsoft.com/office/drawing/2014/main" id="{86CE9D35-EE17-DE7D-35D2-B0F273B369CA}"/>
              </a:ext>
            </a:extLst>
          </p:cNvPr>
          <p:cNvPicPr>
            <a:picLocks noChangeAspect="1"/>
          </p:cNvPicPr>
          <p:nvPr/>
        </p:nvPicPr>
        <p:blipFill>
          <a:blip r:embed="rId3"/>
          <a:stretch>
            <a:fillRect/>
          </a:stretch>
        </p:blipFill>
        <p:spPr>
          <a:xfrm>
            <a:off x="579333" y="3005216"/>
            <a:ext cx="1819529" cy="3143689"/>
          </a:xfrm>
          <a:prstGeom prst="rect">
            <a:avLst/>
          </a:prstGeom>
        </p:spPr>
      </p:pic>
      <p:pic>
        <p:nvPicPr>
          <p:cNvPr id="13" name="図 12">
            <a:extLst>
              <a:ext uri="{FF2B5EF4-FFF2-40B4-BE49-F238E27FC236}">
                <a16:creationId xmlns:a16="http://schemas.microsoft.com/office/drawing/2014/main" id="{53D91795-3649-0065-4197-190AD75C5A82}"/>
              </a:ext>
            </a:extLst>
          </p:cNvPr>
          <p:cNvPicPr>
            <a:picLocks noChangeAspect="1"/>
          </p:cNvPicPr>
          <p:nvPr/>
        </p:nvPicPr>
        <p:blipFill>
          <a:blip r:embed="rId4"/>
          <a:stretch>
            <a:fillRect/>
          </a:stretch>
        </p:blipFill>
        <p:spPr>
          <a:xfrm>
            <a:off x="2126651" y="3003057"/>
            <a:ext cx="1343212" cy="2048161"/>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３　書類の管理</a:t>
            </a:r>
            <a:r>
              <a:rPr kumimoji="1" lang="en-US" altLang="ja-JP" sz="2800" b="1">
                <a:solidFill>
                  <a:schemeClr val="bg1"/>
                </a:solidFill>
                <a:effectLst/>
                <a:latin typeface="Meiryo UI" panose="020B0604030504040204" pitchFamily="50" charset="-128"/>
                <a:ea typeface="Meiryo UI" panose="020B0604030504040204" pitchFamily="50" charset="-128"/>
              </a:rPr>
              <a:t>_2/4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FA21E10-D7CF-4C5A-71BD-9E4656C98488}"/>
              </a:ext>
            </a:extLst>
          </p:cNvPr>
          <p:cNvSpPr/>
          <p:nvPr/>
        </p:nvSpPr>
        <p:spPr>
          <a:xfrm>
            <a:off x="158967" y="669437"/>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ASP</a:t>
            </a:r>
            <a:r>
              <a:rPr kumimoji="1" lang="ja-JP" altLang="en-US" sz="2400" b="1">
                <a:solidFill>
                  <a:schemeClr val="tx1"/>
                </a:solidFill>
                <a:effectLst/>
                <a:latin typeface="Meiryo UI" panose="020B0604030504040204" pitchFamily="50" charset="-128"/>
                <a:ea typeface="Meiryo UI" panose="020B0604030504040204" pitchFamily="50" charset="-128"/>
              </a:rPr>
              <a:t>を適用しない場合</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3E593EAC-2279-7CD9-FA3E-578B514CF582}"/>
              </a:ext>
            </a:extLst>
          </p:cNvPr>
          <p:cNvSpPr/>
          <p:nvPr/>
        </p:nvSpPr>
        <p:spPr>
          <a:xfrm>
            <a:off x="346509" y="1283580"/>
            <a:ext cx="8450981" cy="2053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en-US" altLang="ja-JP" sz="2400">
                <a:solidFill>
                  <a:schemeClr val="tx1"/>
                </a:solidFill>
                <a:effectLst/>
                <a:latin typeface="Meiryo UI" panose="020B0604030504040204" pitchFamily="50" charset="-128"/>
                <a:ea typeface="Meiryo UI" panose="020B0604030504040204" pitchFamily="50" charset="-128"/>
              </a:rPr>
              <a:t>ASP</a:t>
            </a:r>
            <a:r>
              <a:rPr kumimoji="1" lang="ja-JP" altLang="en-US" sz="2400">
                <a:solidFill>
                  <a:schemeClr val="tx1"/>
                </a:solidFill>
                <a:effectLst/>
                <a:latin typeface="Meiryo UI" panose="020B0604030504040204" pitchFamily="50" charset="-128"/>
                <a:ea typeface="Meiryo UI" panose="020B0604030504040204" pitchFamily="50" charset="-128"/>
              </a:rPr>
              <a:t>を適用しない場合、工事中に作成した書類は電子化し、</a:t>
            </a:r>
            <a:r>
              <a:rPr kumimoji="1" lang="en-US" altLang="ja-JP" sz="2400">
                <a:solidFill>
                  <a:schemeClr val="tx1"/>
                </a:solidFill>
                <a:effectLst/>
                <a:latin typeface="Meiryo UI" panose="020B0604030504040204" pitchFamily="50" charset="-128"/>
                <a:ea typeface="Meiryo UI" panose="020B0604030504040204" pitchFamily="50" charset="-128"/>
              </a:rPr>
              <a:t>UR</a:t>
            </a:r>
            <a:r>
              <a:rPr kumimoji="1" lang="ja-JP" altLang="en-US" sz="2400">
                <a:solidFill>
                  <a:schemeClr val="tx1"/>
                </a:solidFill>
                <a:latin typeface="Meiryo UI" panose="020B0604030504040204" pitchFamily="50" charset="-128"/>
                <a:ea typeface="Meiryo UI" panose="020B0604030504040204" pitchFamily="50" charset="-128"/>
              </a:rPr>
              <a:t>テンプレートに保存されているフォルダー</a:t>
            </a:r>
            <a:r>
              <a:rPr kumimoji="1" lang="ja-JP" altLang="en-US" sz="2400">
                <a:solidFill>
                  <a:schemeClr val="tx1"/>
                </a:solidFill>
                <a:effectLst/>
                <a:latin typeface="Meiryo UI" panose="020B0604030504040204" pitchFamily="50" charset="-128"/>
                <a:ea typeface="Meiryo UI" panose="020B0604030504040204" pitchFamily="50" charset="-128"/>
              </a:rPr>
              <a:t>に格納してください</a:t>
            </a:r>
            <a:r>
              <a:rPr kumimoji="1" lang="ja-JP" altLang="en-US" sz="2400">
                <a:solidFill>
                  <a:schemeClr val="tx1"/>
                </a:solidFill>
                <a:latin typeface="Meiryo UI" panose="020B0604030504040204" pitchFamily="50" charset="-128"/>
                <a:ea typeface="Meiryo UI" panose="020B0604030504040204" pitchFamily="50" charset="-128"/>
              </a:rPr>
              <a:t>。</a:t>
            </a:r>
            <a:endParaRPr kumimoji="1" lang="en-US" altLang="ja-JP" sz="2400">
              <a:solidFill>
                <a:schemeClr val="tx1"/>
              </a:solidFill>
              <a:latin typeface="Meiryo UI" panose="020B0604030504040204" pitchFamily="50" charset="-128"/>
              <a:ea typeface="Meiryo UI" panose="020B0604030504040204" pitchFamily="50" charset="-128"/>
            </a:endParaRPr>
          </a:p>
          <a:p>
            <a:r>
              <a:rPr kumimoji="1" lang="ja-JP" altLang="en-US" sz="2400">
                <a:solidFill>
                  <a:schemeClr val="tx1"/>
                </a:solidFill>
                <a:latin typeface="Meiryo UI" panose="020B0604030504040204" pitchFamily="50" charset="-128"/>
                <a:ea typeface="Meiryo UI" panose="020B0604030504040204" pitchFamily="50" charset="-128"/>
              </a:rPr>
              <a:t>　</a:t>
            </a:r>
            <a:r>
              <a:rPr kumimoji="1" lang="ja-JP" altLang="en-US" sz="2400">
                <a:solidFill>
                  <a:schemeClr val="tx1"/>
                </a:solidFill>
                <a:effectLst/>
                <a:latin typeface="Meiryo UI" panose="020B0604030504040204" pitchFamily="50" charset="-128"/>
                <a:ea typeface="Meiryo UI" panose="020B0604030504040204" pitchFamily="50" charset="-128"/>
              </a:rPr>
              <a:t>以上を遵守いただくことで、監理、検査が円滑に実施できます。</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B8AE766C-F6E3-F504-B13A-369101304D33}"/>
              </a:ext>
            </a:extLst>
          </p:cNvPr>
          <p:cNvSpPr/>
          <p:nvPr/>
        </p:nvSpPr>
        <p:spPr>
          <a:xfrm>
            <a:off x="158967" y="2379645"/>
            <a:ext cx="8826066" cy="43353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r">
              <a:lnSpc>
                <a:spcPct val="150000"/>
              </a:lnSpc>
            </a:pPr>
            <a:r>
              <a:rPr kumimoji="1" lang="en-US" altLang="ja-JP" sz="1400">
                <a:solidFill>
                  <a:schemeClr val="tx1"/>
                </a:solidFill>
                <a:effectLst/>
                <a:latin typeface="Meiryo UI" panose="020B0604030504040204" pitchFamily="50" charset="-128"/>
                <a:ea typeface="Meiryo UI" panose="020B0604030504040204" pitchFamily="50" charset="-128"/>
              </a:rPr>
              <a:t>※UR</a:t>
            </a:r>
            <a:r>
              <a:rPr kumimoji="1" lang="ja-JP" altLang="en-US" sz="1400">
                <a:solidFill>
                  <a:schemeClr val="tx1"/>
                </a:solidFill>
                <a:effectLst/>
                <a:latin typeface="Meiryo UI" panose="020B0604030504040204" pitchFamily="50" charset="-128"/>
                <a:ea typeface="Meiryo UI" panose="020B0604030504040204" pitchFamily="50" charset="-128"/>
              </a:rPr>
              <a:t>テンプレートでは、標準的な工事を想定しているため、適宜、編集する必要があります。</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827506B8-E35F-6D90-C312-F88D04465450}"/>
              </a:ext>
            </a:extLst>
          </p:cNvPr>
          <p:cNvSpPr/>
          <p:nvPr/>
        </p:nvSpPr>
        <p:spPr>
          <a:xfrm>
            <a:off x="579333" y="3223437"/>
            <a:ext cx="1317901" cy="24886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E7991E58-1320-5FD9-2A3D-334FCEBD7927}"/>
              </a:ext>
            </a:extLst>
          </p:cNvPr>
          <p:cNvSpPr/>
          <p:nvPr/>
        </p:nvSpPr>
        <p:spPr>
          <a:xfrm>
            <a:off x="2044858" y="3625665"/>
            <a:ext cx="1543167" cy="24886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3DD71D32-664B-4AF6-5EF2-5A5AB293FC24}"/>
              </a:ext>
            </a:extLst>
          </p:cNvPr>
          <p:cNvSpPr/>
          <p:nvPr/>
        </p:nvSpPr>
        <p:spPr>
          <a:xfrm>
            <a:off x="4659513" y="3089270"/>
            <a:ext cx="1672276" cy="10979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コネクタ 20">
            <a:extLst>
              <a:ext uri="{FF2B5EF4-FFF2-40B4-BE49-F238E27FC236}">
                <a16:creationId xmlns:a16="http://schemas.microsoft.com/office/drawing/2014/main" id="{AD0ADE7F-3C61-AA68-2C98-C24A6F627701}"/>
              </a:ext>
            </a:extLst>
          </p:cNvPr>
          <p:cNvCxnSpPr>
            <a:cxnSpLocks/>
            <a:stCxn id="17" idx="3"/>
            <a:endCxn id="18" idx="1"/>
          </p:cNvCxnSpPr>
          <p:nvPr/>
        </p:nvCxnSpPr>
        <p:spPr>
          <a:xfrm>
            <a:off x="1897234" y="3347870"/>
            <a:ext cx="147624" cy="40222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矢印: 右 21">
            <a:extLst>
              <a:ext uri="{FF2B5EF4-FFF2-40B4-BE49-F238E27FC236}">
                <a16:creationId xmlns:a16="http://schemas.microsoft.com/office/drawing/2014/main" id="{F3B612DF-9916-308B-03E2-9DF0A5B3820E}"/>
              </a:ext>
            </a:extLst>
          </p:cNvPr>
          <p:cNvSpPr/>
          <p:nvPr/>
        </p:nvSpPr>
        <p:spPr>
          <a:xfrm>
            <a:off x="4089955" y="3288527"/>
            <a:ext cx="357634" cy="664234"/>
          </a:xfrm>
          <a:prstGeom prst="rightArrow">
            <a:avLst>
              <a:gd name="adj1" fmla="val 52597"/>
              <a:gd name="adj2" fmla="val 6059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1F4D4902-A75E-594E-ACB6-2D12CB1C70A6}"/>
              </a:ext>
            </a:extLst>
          </p:cNvPr>
          <p:cNvSpPr/>
          <p:nvPr/>
        </p:nvSpPr>
        <p:spPr>
          <a:xfrm>
            <a:off x="4810553" y="4535752"/>
            <a:ext cx="3869173" cy="16031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a:t>
            </a:r>
            <a:r>
              <a:rPr kumimoji="1" lang="en-US" altLang="ja-JP" sz="1600">
                <a:solidFill>
                  <a:schemeClr val="tx1"/>
                </a:solidFill>
                <a:effectLst/>
                <a:latin typeface="Meiryo UI" panose="020B0604030504040204" pitchFamily="50" charset="-128"/>
                <a:ea typeface="Meiryo UI" panose="020B0604030504040204" pitchFamily="50" charset="-128"/>
              </a:rPr>
              <a:t>UR</a:t>
            </a:r>
            <a:r>
              <a:rPr kumimoji="1" lang="ja-JP" altLang="en-US" sz="1600">
                <a:solidFill>
                  <a:schemeClr val="tx1"/>
                </a:solidFill>
                <a:effectLst/>
                <a:latin typeface="Meiryo UI" panose="020B0604030504040204" pitchFamily="50" charset="-128"/>
                <a:ea typeface="Meiryo UI" panose="020B0604030504040204" pitchFamily="50" charset="-128"/>
              </a:rPr>
              <a:t>テンプレートに準じて書類を格納することで、</a:t>
            </a:r>
            <a:r>
              <a:rPr kumimoji="1" lang="en-US" altLang="ja-JP" sz="1600">
                <a:solidFill>
                  <a:schemeClr val="tx1"/>
                </a:solidFill>
                <a:effectLst/>
                <a:latin typeface="Meiryo UI" panose="020B0604030504040204" pitchFamily="50" charset="-128"/>
                <a:ea typeface="Meiryo UI" panose="020B0604030504040204" pitchFamily="50" charset="-128"/>
              </a:rPr>
              <a:t>ASP</a:t>
            </a:r>
            <a:r>
              <a:rPr kumimoji="1" lang="ja-JP" altLang="en-US" sz="1600">
                <a:solidFill>
                  <a:schemeClr val="tx1"/>
                </a:solidFill>
                <a:effectLst/>
                <a:latin typeface="Meiryo UI" panose="020B0604030504040204" pitchFamily="50" charset="-128"/>
                <a:ea typeface="Meiryo UI" panose="020B0604030504040204" pitchFamily="50" charset="-128"/>
              </a:rPr>
              <a:t>を適用していなくても、監督員及び検査員が、いち早く見たい書類を閲覧すことができます。</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9" name="スライド番号プレースホルダー 8">
            <a:extLst>
              <a:ext uri="{FF2B5EF4-FFF2-40B4-BE49-F238E27FC236}">
                <a16:creationId xmlns:a16="http://schemas.microsoft.com/office/drawing/2014/main" id="{76ECF09B-F9BD-34A2-FB32-4EF3107EF9E1}"/>
              </a:ext>
            </a:extLst>
          </p:cNvPr>
          <p:cNvSpPr>
            <a:spLocks noGrp="1"/>
          </p:cNvSpPr>
          <p:nvPr>
            <p:ph type="sldNum" sz="quarter" idx="12"/>
          </p:nvPr>
        </p:nvSpPr>
        <p:spPr/>
        <p:txBody>
          <a:bodyPr/>
          <a:lstStyle/>
          <a:p>
            <a:fld id="{0E48EFFD-9C18-4715-9BD1-08F9187DA49F}" type="slidenum">
              <a:rPr kumimoji="1" lang="ja-JP" altLang="en-US" smtClean="0"/>
              <a:t>14</a:t>
            </a:fld>
            <a:endParaRPr kumimoji="1" lang="ja-JP" altLang="en-US"/>
          </a:p>
        </p:txBody>
      </p:sp>
    </p:spTree>
    <p:extLst>
      <p:ext uri="{BB962C8B-B14F-4D97-AF65-F5344CB8AC3E}">
        <p14:creationId xmlns:p14="http://schemas.microsoft.com/office/powerpoint/2010/main" val="3649336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3A0C5B80-8B07-0C80-9D89-79EE6649F731}"/>
              </a:ext>
            </a:extLst>
          </p:cNvPr>
          <p:cNvPicPr>
            <a:picLocks noChangeAspect="1"/>
          </p:cNvPicPr>
          <p:nvPr/>
        </p:nvPicPr>
        <p:blipFill>
          <a:blip r:embed="rId2"/>
          <a:stretch>
            <a:fillRect/>
          </a:stretch>
        </p:blipFill>
        <p:spPr>
          <a:xfrm>
            <a:off x="497295" y="2185726"/>
            <a:ext cx="7083081" cy="735475"/>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３　書類の管理</a:t>
            </a:r>
            <a:r>
              <a:rPr kumimoji="1" lang="en-US" altLang="ja-JP" sz="2800" b="1">
                <a:solidFill>
                  <a:schemeClr val="bg1"/>
                </a:solidFill>
                <a:effectLst/>
                <a:latin typeface="Meiryo UI" panose="020B0604030504040204" pitchFamily="50" charset="-128"/>
                <a:ea typeface="Meiryo UI" panose="020B0604030504040204" pitchFamily="50" charset="-128"/>
              </a:rPr>
              <a:t>_3/4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FA21E10-D7CF-4C5A-71BD-9E4656C98488}"/>
              </a:ext>
            </a:extLst>
          </p:cNvPr>
          <p:cNvSpPr/>
          <p:nvPr/>
        </p:nvSpPr>
        <p:spPr>
          <a:xfrm>
            <a:off x="158967" y="669437"/>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UR</a:t>
            </a:r>
            <a:r>
              <a:rPr kumimoji="1" lang="ja-JP" altLang="en-US" sz="2400" b="1">
                <a:solidFill>
                  <a:schemeClr val="tx1"/>
                </a:solidFill>
                <a:effectLst/>
                <a:latin typeface="Meiryo UI" panose="020B0604030504040204" pitchFamily="50" charset="-128"/>
                <a:ea typeface="Meiryo UI" panose="020B0604030504040204" pitchFamily="50" charset="-128"/>
              </a:rPr>
              <a:t>テンプレートの活用（その１）</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3E593EAC-2279-7CD9-FA3E-578B514CF582}"/>
              </a:ext>
            </a:extLst>
          </p:cNvPr>
          <p:cNvSpPr/>
          <p:nvPr/>
        </p:nvSpPr>
        <p:spPr>
          <a:xfrm>
            <a:off x="346509" y="1283580"/>
            <a:ext cx="8450981" cy="12789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en-US" altLang="ja-JP" sz="2400">
                <a:solidFill>
                  <a:schemeClr val="tx1"/>
                </a:solidFill>
                <a:effectLst/>
                <a:latin typeface="Meiryo UI" panose="020B0604030504040204" pitchFamily="50" charset="-128"/>
                <a:ea typeface="Meiryo UI" panose="020B0604030504040204" pitchFamily="50" charset="-128"/>
              </a:rPr>
              <a:t>UR</a:t>
            </a:r>
            <a:r>
              <a:rPr kumimoji="1" lang="ja-JP" altLang="en-US" sz="2400">
                <a:solidFill>
                  <a:schemeClr val="tx1"/>
                </a:solidFill>
                <a:effectLst/>
                <a:latin typeface="Meiryo UI" panose="020B0604030504040204" pitchFamily="50" charset="-128"/>
                <a:ea typeface="Meiryo UI" panose="020B0604030504040204" pitchFamily="50" charset="-128"/>
              </a:rPr>
              <a:t>テンプレートを活用する場合、作成書類一覧から、見たいフォルダーにジャンプすることができます。</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5328AAA3-F651-CA32-E828-116F96E7F8D0}"/>
              </a:ext>
            </a:extLst>
          </p:cNvPr>
          <p:cNvSpPr/>
          <p:nvPr/>
        </p:nvSpPr>
        <p:spPr>
          <a:xfrm>
            <a:off x="6849601" y="2438939"/>
            <a:ext cx="720207" cy="28766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矢印: 折線 24">
            <a:extLst>
              <a:ext uri="{FF2B5EF4-FFF2-40B4-BE49-F238E27FC236}">
                <a16:creationId xmlns:a16="http://schemas.microsoft.com/office/drawing/2014/main" id="{C51F71E0-BFB6-B00C-3319-263979779204}"/>
              </a:ext>
            </a:extLst>
          </p:cNvPr>
          <p:cNvSpPr/>
          <p:nvPr/>
        </p:nvSpPr>
        <p:spPr>
          <a:xfrm rot="10800000">
            <a:off x="5494020" y="2739015"/>
            <a:ext cx="1715684" cy="687222"/>
          </a:xfrm>
          <a:prstGeom prst="bentArrow">
            <a:avLst>
              <a:gd name="adj1" fmla="val 30000"/>
              <a:gd name="adj2" fmla="val 34375"/>
              <a:gd name="adj3" fmla="val 25000"/>
              <a:gd name="adj4" fmla="val 4375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8AF29D12-BDED-3D1F-05E7-8B1B819C530C}"/>
              </a:ext>
            </a:extLst>
          </p:cNvPr>
          <p:cNvSpPr/>
          <p:nvPr/>
        </p:nvSpPr>
        <p:spPr>
          <a:xfrm>
            <a:off x="5494020" y="3691652"/>
            <a:ext cx="3491014" cy="20417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a:t>
            </a:r>
            <a:r>
              <a:rPr kumimoji="1" lang="en-US" altLang="ja-JP" sz="1600">
                <a:solidFill>
                  <a:schemeClr val="tx1"/>
                </a:solidFill>
                <a:effectLst/>
                <a:latin typeface="Meiryo UI" panose="020B0604030504040204" pitchFamily="50" charset="-128"/>
                <a:ea typeface="Meiryo UI" panose="020B0604030504040204" pitchFamily="50" charset="-128"/>
              </a:rPr>
              <a:t>LINK</a:t>
            </a:r>
            <a:r>
              <a:rPr kumimoji="1" lang="ja-JP" altLang="en-US" sz="1600">
                <a:solidFill>
                  <a:schemeClr val="tx1"/>
                </a:solidFill>
                <a:effectLst/>
                <a:latin typeface="Meiryo UI" panose="020B0604030504040204" pitchFamily="50" charset="-128"/>
                <a:ea typeface="Meiryo UI" panose="020B0604030504040204" pitchFamily="50" charset="-128"/>
              </a:rPr>
              <a:t>」列にある「</a:t>
            </a:r>
            <a:r>
              <a:rPr kumimoji="1" lang="en-US" altLang="ja-JP" sz="1600">
                <a:solidFill>
                  <a:schemeClr val="tx1"/>
                </a:solidFill>
                <a:effectLst/>
                <a:latin typeface="Meiryo UI" panose="020B0604030504040204" pitchFamily="50" charset="-128"/>
                <a:ea typeface="Meiryo UI" panose="020B0604030504040204" pitchFamily="50" charset="-128"/>
              </a:rPr>
              <a:t>Click!!</a:t>
            </a:r>
            <a:r>
              <a:rPr kumimoji="1" lang="ja-JP" altLang="en-US" sz="1600">
                <a:solidFill>
                  <a:schemeClr val="tx1"/>
                </a:solidFill>
                <a:effectLst/>
                <a:latin typeface="Meiryo UI" panose="020B0604030504040204" pitchFamily="50" charset="-128"/>
                <a:ea typeface="Meiryo UI" panose="020B0604030504040204" pitchFamily="50" charset="-128"/>
              </a:rPr>
              <a:t>」をクリックすることで、該当するフォルダーにジャンプすることができます。</a:t>
            </a:r>
            <a:endParaRPr kumimoji="1" lang="en-US" altLang="ja-JP" sz="16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書類を確認する際に便利です。</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pic>
        <p:nvPicPr>
          <p:cNvPr id="15" name="図 14">
            <a:extLst>
              <a:ext uri="{FF2B5EF4-FFF2-40B4-BE49-F238E27FC236}">
                <a16:creationId xmlns:a16="http://schemas.microsoft.com/office/drawing/2014/main" id="{01005CEF-729E-2CA8-AD90-D61268B869F9}"/>
              </a:ext>
            </a:extLst>
          </p:cNvPr>
          <p:cNvPicPr>
            <a:picLocks noChangeAspect="1"/>
          </p:cNvPicPr>
          <p:nvPr/>
        </p:nvPicPr>
        <p:blipFill>
          <a:blip r:embed="rId3"/>
          <a:stretch>
            <a:fillRect/>
          </a:stretch>
        </p:blipFill>
        <p:spPr>
          <a:xfrm>
            <a:off x="739775" y="3099931"/>
            <a:ext cx="4631122" cy="2982573"/>
          </a:xfrm>
          <a:prstGeom prst="rect">
            <a:avLst/>
          </a:prstGeom>
        </p:spPr>
      </p:pic>
      <p:sp>
        <p:nvSpPr>
          <p:cNvPr id="7" name="スライド番号プレースホルダー 6">
            <a:extLst>
              <a:ext uri="{FF2B5EF4-FFF2-40B4-BE49-F238E27FC236}">
                <a16:creationId xmlns:a16="http://schemas.microsoft.com/office/drawing/2014/main" id="{BC738642-282B-1B1B-7A6D-9B1BCEBC15B7}"/>
              </a:ext>
            </a:extLst>
          </p:cNvPr>
          <p:cNvSpPr>
            <a:spLocks noGrp="1"/>
          </p:cNvSpPr>
          <p:nvPr>
            <p:ph type="sldNum" sz="quarter" idx="12"/>
          </p:nvPr>
        </p:nvSpPr>
        <p:spPr/>
        <p:txBody>
          <a:bodyPr/>
          <a:lstStyle/>
          <a:p>
            <a:fld id="{0E48EFFD-9C18-4715-9BD1-08F9187DA49F}" type="slidenum">
              <a:rPr kumimoji="1" lang="ja-JP" altLang="en-US" smtClean="0"/>
              <a:t>15</a:t>
            </a:fld>
            <a:endParaRPr kumimoji="1" lang="ja-JP" altLang="en-US"/>
          </a:p>
        </p:txBody>
      </p:sp>
    </p:spTree>
    <p:extLst>
      <p:ext uri="{BB962C8B-B14F-4D97-AF65-F5344CB8AC3E}">
        <p14:creationId xmlns:p14="http://schemas.microsoft.com/office/powerpoint/2010/main" val="4026589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３　書類の管理</a:t>
            </a:r>
            <a:r>
              <a:rPr kumimoji="1" lang="en-US" altLang="ja-JP" sz="2800" b="1">
                <a:solidFill>
                  <a:schemeClr val="bg1"/>
                </a:solidFill>
                <a:effectLst/>
                <a:latin typeface="Meiryo UI" panose="020B0604030504040204" pitchFamily="50" charset="-128"/>
                <a:ea typeface="Meiryo UI" panose="020B0604030504040204" pitchFamily="50" charset="-128"/>
              </a:rPr>
              <a:t>_4/4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1FA21E10-D7CF-4C5A-71BD-9E4656C98488}"/>
              </a:ext>
            </a:extLst>
          </p:cNvPr>
          <p:cNvSpPr/>
          <p:nvPr/>
        </p:nvSpPr>
        <p:spPr>
          <a:xfrm>
            <a:off x="158967" y="669437"/>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UR</a:t>
            </a:r>
            <a:r>
              <a:rPr kumimoji="1" lang="ja-JP" altLang="en-US" sz="2400" b="1">
                <a:solidFill>
                  <a:schemeClr val="tx1"/>
                </a:solidFill>
                <a:effectLst/>
                <a:latin typeface="Meiryo UI" panose="020B0604030504040204" pitchFamily="50" charset="-128"/>
                <a:ea typeface="Meiryo UI" panose="020B0604030504040204" pitchFamily="50" charset="-128"/>
              </a:rPr>
              <a:t>テンプレートの活用（その２）</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3E593EAC-2279-7CD9-FA3E-578B514CF582}"/>
              </a:ext>
            </a:extLst>
          </p:cNvPr>
          <p:cNvSpPr/>
          <p:nvPr/>
        </p:nvSpPr>
        <p:spPr>
          <a:xfrm>
            <a:off x="346509" y="1283580"/>
            <a:ext cx="8450981" cy="12789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工事関係書類一覧の右側には、検索ツールが作成されています。</a:t>
            </a:r>
            <a:endParaRPr kumimoji="1" lang="en-US" altLang="ja-JP" sz="2400">
              <a:solidFill>
                <a:schemeClr val="tx1"/>
              </a:solidFill>
              <a:effectLst/>
              <a:latin typeface="Meiryo UI" panose="020B0604030504040204" pitchFamily="50" charset="-128"/>
              <a:ea typeface="Meiryo UI" panose="020B0604030504040204" pitchFamily="50" charset="-128"/>
            </a:endParaRPr>
          </a:p>
          <a:p>
            <a:r>
              <a:rPr kumimoji="1" lang="ja-JP" altLang="en-US" sz="2400">
                <a:solidFill>
                  <a:schemeClr val="tx1"/>
                </a:solidFill>
                <a:latin typeface="Meiryo UI" panose="020B0604030504040204" pitchFamily="50" charset="-128"/>
                <a:ea typeface="Meiryo UI" panose="020B0604030504040204" pitchFamily="50" charset="-128"/>
              </a:rPr>
              <a:t>　該当しそうなキーワードでフィルターをかけることで、見たい書類を簡単に探すことができます。</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111C1617-3CB5-8A9F-BD0A-73173D27159D}"/>
              </a:ext>
            </a:extLst>
          </p:cNvPr>
          <p:cNvPicPr>
            <a:picLocks noChangeAspect="1"/>
          </p:cNvPicPr>
          <p:nvPr/>
        </p:nvPicPr>
        <p:blipFill>
          <a:blip r:embed="rId2"/>
          <a:stretch>
            <a:fillRect/>
          </a:stretch>
        </p:blipFill>
        <p:spPr>
          <a:xfrm>
            <a:off x="725758" y="2707745"/>
            <a:ext cx="5044207" cy="2109076"/>
          </a:xfrm>
          <a:prstGeom prst="rect">
            <a:avLst/>
          </a:prstGeom>
        </p:spPr>
      </p:pic>
      <p:sp>
        <p:nvSpPr>
          <p:cNvPr id="9" name="正方形/長方形 8">
            <a:extLst>
              <a:ext uri="{FF2B5EF4-FFF2-40B4-BE49-F238E27FC236}">
                <a16:creationId xmlns:a16="http://schemas.microsoft.com/office/drawing/2014/main" id="{FC446643-B929-7DD7-2D57-48523370A36C}"/>
              </a:ext>
            </a:extLst>
          </p:cNvPr>
          <p:cNvSpPr/>
          <p:nvPr/>
        </p:nvSpPr>
        <p:spPr>
          <a:xfrm>
            <a:off x="3768287" y="3791158"/>
            <a:ext cx="279133" cy="24886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DC589450-4134-3C85-4C40-63389959F20D}"/>
              </a:ext>
            </a:extLst>
          </p:cNvPr>
          <p:cNvPicPr>
            <a:picLocks noChangeAspect="1"/>
          </p:cNvPicPr>
          <p:nvPr/>
        </p:nvPicPr>
        <p:blipFill>
          <a:blip r:embed="rId3"/>
          <a:stretch>
            <a:fillRect/>
          </a:stretch>
        </p:blipFill>
        <p:spPr>
          <a:xfrm>
            <a:off x="6149213" y="2381535"/>
            <a:ext cx="2044838" cy="3580395"/>
          </a:xfrm>
          <a:prstGeom prst="rect">
            <a:avLst/>
          </a:prstGeom>
        </p:spPr>
      </p:pic>
      <p:sp>
        <p:nvSpPr>
          <p:cNvPr id="18" name="正方形/長方形 17">
            <a:extLst>
              <a:ext uri="{FF2B5EF4-FFF2-40B4-BE49-F238E27FC236}">
                <a16:creationId xmlns:a16="http://schemas.microsoft.com/office/drawing/2014/main" id="{8118B9EF-7057-69DD-01E4-527E32C20ECB}"/>
              </a:ext>
            </a:extLst>
          </p:cNvPr>
          <p:cNvSpPr/>
          <p:nvPr/>
        </p:nvSpPr>
        <p:spPr>
          <a:xfrm>
            <a:off x="6452130" y="4357445"/>
            <a:ext cx="279133" cy="24886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8906F44D-6B6F-654D-38AC-95ED60041225}"/>
              </a:ext>
            </a:extLst>
          </p:cNvPr>
          <p:cNvSpPr/>
          <p:nvPr/>
        </p:nvSpPr>
        <p:spPr>
          <a:xfrm>
            <a:off x="7290527" y="5640058"/>
            <a:ext cx="317972" cy="24886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コネクタ 20">
            <a:extLst>
              <a:ext uri="{FF2B5EF4-FFF2-40B4-BE49-F238E27FC236}">
                <a16:creationId xmlns:a16="http://schemas.microsoft.com/office/drawing/2014/main" id="{52092F4C-9424-C9AA-00FD-84B7AC5D7095}"/>
              </a:ext>
            </a:extLst>
          </p:cNvPr>
          <p:cNvCxnSpPr>
            <a:cxnSpLocks/>
          </p:cNvCxnSpPr>
          <p:nvPr/>
        </p:nvCxnSpPr>
        <p:spPr>
          <a:xfrm>
            <a:off x="4047420" y="3898232"/>
            <a:ext cx="2404710" cy="56789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38ECA2AD-DEF0-550A-B068-803733C4150A}"/>
              </a:ext>
            </a:extLst>
          </p:cNvPr>
          <p:cNvCxnSpPr>
            <a:cxnSpLocks/>
            <a:stCxn id="19" idx="0"/>
            <a:endCxn id="18" idx="2"/>
          </p:cNvCxnSpPr>
          <p:nvPr/>
        </p:nvCxnSpPr>
        <p:spPr>
          <a:xfrm flipH="1" flipV="1">
            <a:off x="6591697" y="4606310"/>
            <a:ext cx="857816" cy="10337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5CF7AB13-08D8-6840-8ECD-4902BEDAC7DE}"/>
              </a:ext>
            </a:extLst>
          </p:cNvPr>
          <p:cNvSpPr/>
          <p:nvPr/>
        </p:nvSpPr>
        <p:spPr>
          <a:xfrm>
            <a:off x="519071" y="5171061"/>
            <a:ext cx="5269670" cy="8838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フィルターの解除は、「</a:t>
            </a:r>
            <a:r>
              <a:rPr kumimoji="1" lang="en-US" altLang="ja-JP" sz="1600">
                <a:solidFill>
                  <a:schemeClr val="tx1"/>
                </a:solidFill>
                <a:effectLst/>
                <a:latin typeface="Meiryo UI" panose="020B0604030504040204" pitchFamily="50" charset="-128"/>
                <a:ea typeface="Meiryo UI" panose="020B0604030504040204" pitchFamily="50" charset="-128"/>
              </a:rPr>
              <a:t>Alt</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ja-JP" altLang="en-US" sz="1600">
                <a:solidFill>
                  <a:schemeClr val="tx1"/>
                </a:solidFill>
                <a:latin typeface="Meiryo UI" panose="020B0604030504040204" pitchFamily="50" charset="-128"/>
                <a:ea typeface="Meiryo UI" panose="020B0604030504040204" pitchFamily="50" charset="-128"/>
              </a:rPr>
              <a:t>⇒</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en-US" altLang="ja-JP" sz="1600">
                <a:solidFill>
                  <a:schemeClr val="tx1"/>
                </a:solidFill>
                <a:effectLst/>
                <a:latin typeface="Meiryo UI" panose="020B0604030504040204" pitchFamily="50" charset="-128"/>
                <a:ea typeface="Meiryo UI" panose="020B0604030504040204" pitchFamily="50" charset="-128"/>
              </a:rPr>
              <a:t>D</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ja-JP" altLang="en-US" sz="1600">
                <a:solidFill>
                  <a:schemeClr val="tx1"/>
                </a:solidFill>
                <a:latin typeface="Meiryo UI" panose="020B0604030504040204" pitchFamily="50" charset="-128"/>
                <a:ea typeface="Meiryo UI" panose="020B0604030504040204" pitchFamily="50" charset="-128"/>
              </a:rPr>
              <a:t> ⇒ </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en-US" altLang="ja-JP" sz="1600">
                <a:solidFill>
                  <a:schemeClr val="tx1"/>
                </a:solidFill>
                <a:effectLst/>
                <a:latin typeface="Meiryo UI" panose="020B0604030504040204" pitchFamily="50" charset="-128"/>
                <a:ea typeface="Meiryo UI" panose="020B0604030504040204" pitchFamily="50" charset="-128"/>
              </a:rPr>
              <a:t>F</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ja-JP" altLang="en-US" sz="1600">
                <a:solidFill>
                  <a:schemeClr val="tx1"/>
                </a:solidFill>
                <a:latin typeface="Meiryo UI" panose="020B0604030504040204" pitchFamily="50" charset="-128"/>
                <a:ea typeface="Meiryo UI" panose="020B0604030504040204" pitchFamily="50" charset="-128"/>
              </a:rPr>
              <a:t> ⇒ </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en-US" altLang="ja-JP" sz="1600">
                <a:solidFill>
                  <a:schemeClr val="tx1"/>
                </a:solidFill>
                <a:latin typeface="Meiryo UI" panose="020B0604030504040204" pitchFamily="50" charset="-128"/>
                <a:ea typeface="Meiryo UI" panose="020B0604030504040204" pitchFamily="50" charset="-128"/>
              </a:rPr>
              <a:t>S</a:t>
            </a:r>
            <a:r>
              <a:rPr kumimoji="1" lang="ja-JP" altLang="en-US" sz="1600">
                <a:solidFill>
                  <a:schemeClr val="tx1"/>
                </a:solidFill>
                <a:effectLst/>
                <a:latin typeface="Meiryo UI" panose="020B0604030504040204" pitchFamily="50" charset="-128"/>
                <a:ea typeface="Meiryo UI" panose="020B0604030504040204" pitchFamily="50" charset="-128"/>
              </a:rPr>
              <a:t>」</a:t>
            </a:r>
            <a:r>
              <a:rPr kumimoji="1" lang="ja-JP" altLang="en-US" sz="1600">
                <a:solidFill>
                  <a:schemeClr val="tx1"/>
                </a:solidFill>
                <a:latin typeface="Meiryo UI" panose="020B0604030504040204" pitchFamily="50" charset="-128"/>
                <a:ea typeface="Meiryo UI" panose="020B0604030504040204" pitchFamily="50" charset="-128"/>
              </a:rPr>
              <a:t>で可能です。</a:t>
            </a:r>
            <a:endParaRPr kumimoji="1" lang="en-US" altLang="ja-JP" sz="1600">
              <a:solidFill>
                <a:schemeClr val="tx1"/>
              </a:solidFill>
              <a:latin typeface="Meiryo UI" panose="020B0604030504040204" pitchFamily="50" charset="-128"/>
              <a:ea typeface="Meiryo UI" panose="020B0604030504040204" pitchFamily="50" charset="-128"/>
            </a:endParaRPr>
          </a:p>
          <a:p>
            <a:pP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反復操作の際に便利です。</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10" name="スライド番号プレースホルダー 9">
            <a:extLst>
              <a:ext uri="{FF2B5EF4-FFF2-40B4-BE49-F238E27FC236}">
                <a16:creationId xmlns:a16="http://schemas.microsoft.com/office/drawing/2014/main" id="{C70B31C3-6611-5BC2-22F4-CC6FD3A4803B}"/>
              </a:ext>
            </a:extLst>
          </p:cNvPr>
          <p:cNvSpPr>
            <a:spLocks noGrp="1"/>
          </p:cNvSpPr>
          <p:nvPr>
            <p:ph type="sldNum" sz="quarter" idx="12"/>
          </p:nvPr>
        </p:nvSpPr>
        <p:spPr/>
        <p:txBody>
          <a:bodyPr/>
          <a:lstStyle/>
          <a:p>
            <a:fld id="{0E48EFFD-9C18-4715-9BD1-08F9187DA49F}" type="slidenum">
              <a:rPr kumimoji="1" lang="ja-JP" altLang="en-US" smtClean="0"/>
              <a:t>16</a:t>
            </a:fld>
            <a:endParaRPr kumimoji="1" lang="ja-JP" altLang="en-US"/>
          </a:p>
        </p:txBody>
      </p:sp>
    </p:spTree>
    <p:extLst>
      <p:ext uri="{BB962C8B-B14F-4D97-AF65-F5344CB8AC3E}">
        <p14:creationId xmlns:p14="http://schemas.microsoft.com/office/powerpoint/2010/main" val="2518008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４　ファイル形式</a:t>
            </a:r>
            <a:r>
              <a:rPr kumimoji="1" lang="en-US" altLang="ja-JP" sz="4000" b="1">
                <a:solidFill>
                  <a:schemeClr val="tx1"/>
                </a:solidFill>
                <a:effectLst/>
                <a:latin typeface="Meiryo UI" panose="020B0604030504040204" pitchFamily="50" charset="-128"/>
                <a:ea typeface="Meiryo UI" panose="020B0604030504040204" pitchFamily="50" charset="-128"/>
              </a:rPr>
              <a:t>	</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8201C99-948E-5F32-89A9-FAEA441C8FE5}"/>
              </a:ext>
            </a:extLst>
          </p:cNvPr>
          <p:cNvSpPr>
            <a:spLocks noGrp="1"/>
          </p:cNvSpPr>
          <p:nvPr>
            <p:ph type="sldNum" sz="quarter" idx="12"/>
          </p:nvPr>
        </p:nvSpPr>
        <p:spPr/>
        <p:txBody>
          <a:bodyPr/>
          <a:lstStyle/>
          <a:p>
            <a:fld id="{0E48EFFD-9C18-4715-9BD1-08F9187DA49F}" type="slidenum">
              <a:rPr kumimoji="1" lang="ja-JP" altLang="en-US" smtClean="0"/>
              <a:t>17</a:t>
            </a:fld>
            <a:endParaRPr kumimoji="1" lang="ja-JP" altLang="en-US"/>
          </a:p>
        </p:txBody>
      </p:sp>
    </p:spTree>
    <p:extLst>
      <p:ext uri="{BB962C8B-B14F-4D97-AF65-F5344CB8AC3E}">
        <p14:creationId xmlns:p14="http://schemas.microsoft.com/office/powerpoint/2010/main" val="2458491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４　ファイル形式</a:t>
            </a:r>
            <a:r>
              <a:rPr kumimoji="1" lang="en-US" altLang="ja-JP" sz="2800" b="1">
                <a:solidFill>
                  <a:schemeClr val="bg1"/>
                </a:solidFill>
                <a:effectLst/>
                <a:latin typeface="Meiryo UI" panose="020B0604030504040204" pitchFamily="50" charset="-128"/>
                <a:ea typeface="Meiryo UI" panose="020B0604030504040204" pitchFamily="50" charset="-128"/>
              </a:rPr>
              <a:t>_1/1</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3E593EAC-2279-7CD9-FA3E-578B514CF582}"/>
              </a:ext>
            </a:extLst>
          </p:cNvPr>
          <p:cNvSpPr/>
          <p:nvPr/>
        </p:nvSpPr>
        <p:spPr>
          <a:xfrm>
            <a:off x="346509" y="831643"/>
            <a:ext cx="8450981" cy="17594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電子データのファイル形式は、監督員含む発注者から指示がある場合を除き、</a:t>
            </a:r>
            <a:r>
              <a:rPr kumimoji="1" lang="en-US" altLang="ja-JP" sz="2400" b="1">
                <a:solidFill>
                  <a:srgbClr val="FF0000"/>
                </a:solidFill>
                <a:effectLst/>
                <a:latin typeface="Meiryo UI" panose="020B0604030504040204" pitchFamily="50" charset="-128"/>
                <a:ea typeface="Meiryo UI" panose="020B0604030504040204" pitchFamily="50" charset="-128"/>
              </a:rPr>
              <a:t>PDF</a:t>
            </a:r>
            <a:r>
              <a:rPr kumimoji="1" lang="ja-JP" altLang="en-US" sz="2400" b="1">
                <a:solidFill>
                  <a:srgbClr val="FF0000"/>
                </a:solidFill>
                <a:effectLst/>
                <a:latin typeface="Meiryo UI" panose="020B0604030504040204" pitchFamily="50" charset="-128"/>
                <a:ea typeface="Meiryo UI" panose="020B0604030504040204" pitchFamily="50" charset="-128"/>
              </a:rPr>
              <a:t>ファイル形式</a:t>
            </a:r>
            <a:r>
              <a:rPr kumimoji="1" lang="ja-JP" altLang="en-US" sz="2400">
                <a:solidFill>
                  <a:schemeClr val="tx1"/>
                </a:solidFill>
                <a:effectLst/>
                <a:latin typeface="Meiryo UI" panose="020B0604030504040204" pitchFamily="50" charset="-128"/>
                <a:ea typeface="Meiryo UI" panose="020B0604030504040204" pitchFamily="50" charset="-128"/>
              </a:rPr>
              <a:t>としてください。</a:t>
            </a:r>
            <a:endParaRPr kumimoji="1" lang="en-US" altLang="ja-JP" sz="2400">
              <a:solidFill>
                <a:schemeClr val="tx1"/>
              </a:solidFill>
              <a:effectLst/>
              <a:latin typeface="Meiryo UI" panose="020B0604030504040204" pitchFamily="50" charset="-128"/>
              <a:ea typeface="Meiryo UI" panose="020B0604030504040204" pitchFamily="50" charset="-128"/>
            </a:endParaRPr>
          </a:p>
          <a:p>
            <a:r>
              <a:rPr kumimoji="1" lang="ja-JP" altLang="en-US" sz="2400">
                <a:solidFill>
                  <a:schemeClr val="tx1"/>
                </a:solidFill>
                <a:latin typeface="Meiryo UI" panose="020B0604030504040204" pitchFamily="50" charset="-128"/>
                <a:ea typeface="Meiryo UI" panose="020B0604030504040204" pitchFamily="50" charset="-128"/>
              </a:rPr>
              <a:t>　なお、</a:t>
            </a:r>
            <a:r>
              <a:rPr kumimoji="1" lang="ja-JP" altLang="en-US" sz="2400" b="1">
                <a:solidFill>
                  <a:srgbClr val="0000FF"/>
                </a:solidFill>
                <a:latin typeface="Meiryo UI" panose="020B0604030504040204" pitchFamily="50" charset="-128"/>
                <a:ea typeface="Meiryo UI" panose="020B0604030504040204" pitchFamily="50" charset="-128"/>
              </a:rPr>
              <a:t>手書きの記録や納品書等、スキャナーでデータ化せざる得ないものを除き、 </a:t>
            </a:r>
            <a:r>
              <a:rPr kumimoji="1" lang="en-US" altLang="ja-JP" sz="2400" b="1">
                <a:solidFill>
                  <a:srgbClr val="0000FF"/>
                </a:solidFill>
                <a:latin typeface="Meiryo UI" panose="020B0604030504040204" pitchFamily="50" charset="-128"/>
                <a:ea typeface="Meiryo UI" panose="020B0604030504040204" pitchFamily="50" charset="-128"/>
              </a:rPr>
              <a:t>PDF</a:t>
            </a:r>
            <a:r>
              <a:rPr kumimoji="1" lang="ja-JP" altLang="en-US" sz="2400" b="1">
                <a:solidFill>
                  <a:srgbClr val="0000FF"/>
                </a:solidFill>
                <a:latin typeface="Meiryo UI" panose="020B0604030504040204" pitchFamily="50" charset="-128"/>
                <a:ea typeface="Meiryo UI" panose="020B0604030504040204" pitchFamily="50" charset="-128"/>
              </a:rPr>
              <a:t>ファイル形式で出力したデータ</a:t>
            </a:r>
            <a:r>
              <a:rPr kumimoji="1" lang="ja-JP" altLang="en-US" sz="2400">
                <a:solidFill>
                  <a:schemeClr val="tx1"/>
                </a:solidFill>
                <a:latin typeface="Meiryo UI" panose="020B0604030504040204" pitchFamily="50" charset="-128"/>
                <a:ea typeface="Meiryo UI" panose="020B0604030504040204" pitchFamily="50" charset="-128"/>
              </a:rPr>
              <a:t>としてください。</a:t>
            </a:r>
            <a:endParaRPr kumimoji="1" lang="en-US" altLang="ja-JP" sz="2400">
              <a:solidFill>
                <a:schemeClr val="tx1"/>
              </a:solidFill>
              <a:latin typeface="Meiryo UI" panose="020B0604030504040204" pitchFamily="50" charset="-128"/>
              <a:ea typeface="Meiryo UI" panose="020B0604030504040204" pitchFamily="50" charset="-128"/>
            </a:endParaRPr>
          </a:p>
          <a:p>
            <a:r>
              <a:rPr kumimoji="1" lang="ja-JP" altLang="en-US" sz="2400">
                <a:solidFill>
                  <a:schemeClr val="tx1"/>
                </a:solidFill>
                <a:latin typeface="Meiryo UI" panose="020B0604030504040204" pitchFamily="50" charset="-128"/>
                <a:ea typeface="Meiryo UI" panose="020B0604030504040204" pitchFamily="50" charset="-128"/>
              </a:rPr>
              <a:t>　</a:t>
            </a:r>
            <a:endParaRPr kumimoji="1" lang="en-US" altLang="ja-JP" sz="2400">
              <a:solidFill>
                <a:schemeClr val="tx1"/>
              </a:solidFill>
              <a:latin typeface="Meiryo UI" panose="020B0604030504040204" pitchFamily="50" charset="-128"/>
              <a:ea typeface="Meiryo UI" panose="020B0604030504040204" pitchFamily="50" charset="-128"/>
            </a:endParaRPr>
          </a:p>
          <a:p>
            <a:r>
              <a:rPr kumimoji="1" lang="ja-JP" altLang="en-US" sz="2400">
                <a:solidFill>
                  <a:schemeClr val="tx1"/>
                </a:solidFill>
                <a:effectLst/>
                <a:latin typeface="Meiryo UI" panose="020B0604030504040204" pitchFamily="50" charset="-128"/>
                <a:ea typeface="Meiryo UI" panose="020B0604030504040204" pitchFamily="50" charset="-128"/>
              </a:rPr>
              <a:t>　</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pic>
        <p:nvPicPr>
          <p:cNvPr id="11" name="グラフィックス 10" descr="レシート 枠線">
            <a:extLst>
              <a:ext uri="{FF2B5EF4-FFF2-40B4-BE49-F238E27FC236}">
                <a16:creationId xmlns:a16="http://schemas.microsoft.com/office/drawing/2014/main" id="{177BDDC2-B08A-CD91-7631-88BA2FCFAE1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68440" y="2828925"/>
            <a:ext cx="1008000" cy="1008000"/>
          </a:xfrm>
          <a:prstGeom prst="rect">
            <a:avLst/>
          </a:prstGeom>
        </p:spPr>
      </p:pic>
      <p:pic>
        <p:nvPicPr>
          <p:cNvPr id="20" name="グラフィックス 19" descr="社員証 枠線">
            <a:extLst>
              <a:ext uri="{FF2B5EF4-FFF2-40B4-BE49-F238E27FC236}">
                <a16:creationId xmlns:a16="http://schemas.microsoft.com/office/drawing/2014/main" id="{B93F321E-95C5-A4CB-D7FF-4972AE31FD2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89720" y="2828925"/>
            <a:ext cx="1008000" cy="1008000"/>
          </a:xfrm>
          <a:prstGeom prst="rect">
            <a:avLst/>
          </a:prstGeom>
        </p:spPr>
      </p:pic>
      <p:pic>
        <p:nvPicPr>
          <p:cNvPr id="23" name="グラフィックス 22" descr="クリップボード 枠線">
            <a:extLst>
              <a:ext uri="{FF2B5EF4-FFF2-40B4-BE49-F238E27FC236}">
                <a16:creationId xmlns:a16="http://schemas.microsoft.com/office/drawing/2014/main" id="{EBFD22A6-3D3E-D18B-08F3-079ACDAFAE3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7160" y="2828925"/>
            <a:ext cx="1008000" cy="1008000"/>
          </a:xfrm>
          <a:prstGeom prst="rect">
            <a:avLst/>
          </a:prstGeom>
        </p:spPr>
      </p:pic>
      <p:sp>
        <p:nvSpPr>
          <p:cNvPr id="25" name="正方形/長方形 24">
            <a:extLst>
              <a:ext uri="{FF2B5EF4-FFF2-40B4-BE49-F238E27FC236}">
                <a16:creationId xmlns:a16="http://schemas.microsoft.com/office/drawing/2014/main" id="{8EA1B480-2147-165C-72FB-30B2A9F8E133}"/>
              </a:ext>
            </a:extLst>
          </p:cNvPr>
          <p:cNvSpPr/>
          <p:nvPr/>
        </p:nvSpPr>
        <p:spPr>
          <a:xfrm>
            <a:off x="954885" y="3694050"/>
            <a:ext cx="3798090"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手書きの記録、証明書、他機関発行物等</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26" name="矢印: 右 25">
            <a:extLst>
              <a:ext uri="{FF2B5EF4-FFF2-40B4-BE49-F238E27FC236}">
                <a16:creationId xmlns:a16="http://schemas.microsoft.com/office/drawing/2014/main" id="{2536573B-5A63-75CE-B4FE-EC762421AF9E}"/>
              </a:ext>
            </a:extLst>
          </p:cNvPr>
          <p:cNvSpPr/>
          <p:nvPr/>
        </p:nvSpPr>
        <p:spPr>
          <a:xfrm>
            <a:off x="5255448" y="3088946"/>
            <a:ext cx="357634" cy="664234"/>
          </a:xfrm>
          <a:prstGeom prst="rightArrow">
            <a:avLst>
              <a:gd name="adj1" fmla="val 52597"/>
              <a:gd name="adj2" fmla="val 6059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8" name="図 27">
            <a:extLst>
              <a:ext uri="{FF2B5EF4-FFF2-40B4-BE49-F238E27FC236}">
                <a16:creationId xmlns:a16="http://schemas.microsoft.com/office/drawing/2014/main" id="{B164B171-AEBA-1587-B7F9-8401EB7470BF}"/>
              </a:ext>
            </a:extLst>
          </p:cNvPr>
          <p:cNvPicPr>
            <a:picLocks noChangeAspect="1"/>
          </p:cNvPicPr>
          <p:nvPr/>
        </p:nvPicPr>
        <p:blipFill>
          <a:blip r:embed="rId8"/>
          <a:stretch>
            <a:fillRect/>
          </a:stretch>
        </p:blipFill>
        <p:spPr>
          <a:xfrm>
            <a:off x="7103444" y="2887580"/>
            <a:ext cx="885949" cy="1181265"/>
          </a:xfrm>
          <a:prstGeom prst="rect">
            <a:avLst/>
          </a:prstGeom>
        </p:spPr>
      </p:pic>
      <p:sp>
        <p:nvSpPr>
          <p:cNvPr id="29" name="正方形/長方形 28">
            <a:extLst>
              <a:ext uri="{FF2B5EF4-FFF2-40B4-BE49-F238E27FC236}">
                <a16:creationId xmlns:a16="http://schemas.microsoft.com/office/drawing/2014/main" id="{D4AB463E-03E7-610F-2702-0303BDABB5D3}"/>
              </a:ext>
            </a:extLst>
          </p:cNvPr>
          <p:cNvSpPr/>
          <p:nvPr/>
        </p:nvSpPr>
        <p:spPr>
          <a:xfrm>
            <a:off x="5904297" y="2866942"/>
            <a:ext cx="1199147"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a:solidFill>
                  <a:schemeClr val="tx1"/>
                </a:solidFill>
                <a:effectLst/>
                <a:latin typeface="Meiryo UI" panose="020B0604030504040204" pitchFamily="50" charset="-128"/>
                <a:ea typeface="Meiryo UI" panose="020B0604030504040204" pitchFamily="50" charset="-128"/>
              </a:rPr>
              <a:t>スキャナーで</a:t>
            </a:r>
          </a:p>
        </p:txBody>
      </p:sp>
      <p:sp>
        <p:nvSpPr>
          <p:cNvPr id="34" name="矢印: 右 33">
            <a:extLst>
              <a:ext uri="{FF2B5EF4-FFF2-40B4-BE49-F238E27FC236}">
                <a16:creationId xmlns:a16="http://schemas.microsoft.com/office/drawing/2014/main" id="{7921C932-B5E7-20C0-5F58-EE950D46E44A}"/>
              </a:ext>
            </a:extLst>
          </p:cNvPr>
          <p:cNvSpPr/>
          <p:nvPr/>
        </p:nvSpPr>
        <p:spPr>
          <a:xfrm>
            <a:off x="5255448" y="4902961"/>
            <a:ext cx="357634" cy="664234"/>
          </a:xfrm>
          <a:prstGeom prst="rightArrow">
            <a:avLst>
              <a:gd name="adj1" fmla="val 52597"/>
              <a:gd name="adj2" fmla="val 6059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34">
            <a:extLst>
              <a:ext uri="{FF2B5EF4-FFF2-40B4-BE49-F238E27FC236}">
                <a16:creationId xmlns:a16="http://schemas.microsoft.com/office/drawing/2014/main" id="{2FFA274E-3889-8033-190B-E1A1EBB3713F}"/>
              </a:ext>
            </a:extLst>
          </p:cNvPr>
          <p:cNvPicPr>
            <a:picLocks noChangeAspect="1"/>
          </p:cNvPicPr>
          <p:nvPr/>
        </p:nvPicPr>
        <p:blipFill>
          <a:blip r:embed="rId8"/>
          <a:stretch>
            <a:fillRect/>
          </a:stretch>
        </p:blipFill>
        <p:spPr>
          <a:xfrm>
            <a:off x="7103444" y="4701595"/>
            <a:ext cx="885949" cy="1181265"/>
          </a:xfrm>
          <a:prstGeom prst="rect">
            <a:avLst/>
          </a:prstGeom>
        </p:spPr>
      </p:pic>
      <p:sp>
        <p:nvSpPr>
          <p:cNvPr id="36" name="正方形/長方形 35">
            <a:extLst>
              <a:ext uri="{FF2B5EF4-FFF2-40B4-BE49-F238E27FC236}">
                <a16:creationId xmlns:a16="http://schemas.microsoft.com/office/drawing/2014/main" id="{4E3159EF-E23F-97AD-BC53-1B25902670FD}"/>
              </a:ext>
            </a:extLst>
          </p:cNvPr>
          <p:cNvSpPr/>
          <p:nvPr/>
        </p:nvSpPr>
        <p:spPr>
          <a:xfrm>
            <a:off x="5904297" y="4680957"/>
            <a:ext cx="1199147"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a:solidFill>
                  <a:schemeClr val="tx1"/>
                </a:solidFill>
                <a:effectLst/>
                <a:latin typeface="Meiryo UI" panose="020B0604030504040204" pitchFamily="50" charset="-128"/>
                <a:ea typeface="Meiryo UI" panose="020B0604030504040204" pitchFamily="50" charset="-128"/>
              </a:rPr>
              <a:t>直接出力</a:t>
            </a:r>
          </a:p>
        </p:txBody>
      </p:sp>
      <p:sp>
        <p:nvSpPr>
          <p:cNvPr id="37" name="正方形/長方形 36">
            <a:extLst>
              <a:ext uri="{FF2B5EF4-FFF2-40B4-BE49-F238E27FC236}">
                <a16:creationId xmlns:a16="http://schemas.microsoft.com/office/drawing/2014/main" id="{04159666-CA48-53FD-F29C-06279D514517}"/>
              </a:ext>
            </a:extLst>
          </p:cNvPr>
          <p:cNvSpPr/>
          <p:nvPr/>
        </p:nvSpPr>
        <p:spPr>
          <a:xfrm>
            <a:off x="954904" y="4954363"/>
            <a:ext cx="3798090"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1600">
                <a:solidFill>
                  <a:schemeClr val="tx1"/>
                </a:solidFill>
                <a:effectLst/>
                <a:latin typeface="Meiryo UI" panose="020B0604030504040204" pitchFamily="50" charset="-128"/>
                <a:ea typeface="Meiryo UI" panose="020B0604030504040204" pitchFamily="50" charset="-128"/>
              </a:rPr>
              <a:t>　上記以外の書類</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7" name="スライド番号プレースホルダー 6">
            <a:extLst>
              <a:ext uri="{FF2B5EF4-FFF2-40B4-BE49-F238E27FC236}">
                <a16:creationId xmlns:a16="http://schemas.microsoft.com/office/drawing/2014/main" id="{4D61E3E8-9D98-93DF-163A-824505DAADB9}"/>
              </a:ext>
            </a:extLst>
          </p:cNvPr>
          <p:cNvSpPr>
            <a:spLocks noGrp="1"/>
          </p:cNvSpPr>
          <p:nvPr>
            <p:ph type="sldNum" sz="quarter" idx="12"/>
          </p:nvPr>
        </p:nvSpPr>
        <p:spPr/>
        <p:txBody>
          <a:bodyPr/>
          <a:lstStyle/>
          <a:p>
            <a:fld id="{0E48EFFD-9C18-4715-9BD1-08F9187DA49F}" type="slidenum">
              <a:rPr kumimoji="1" lang="ja-JP" altLang="en-US" smtClean="0"/>
              <a:t>18</a:t>
            </a:fld>
            <a:endParaRPr kumimoji="1" lang="ja-JP" altLang="en-US"/>
          </a:p>
        </p:txBody>
      </p:sp>
    </p:spTree>
    <p:extLst>
      <p:ext uri="{BB962C8B-B14F-4D97-AF65-F5344CB8AC3E}">
        <p14:creationId xmlns:p14="http://schemas.microsoft.com/office/powerpoint/2010/main" val="3252987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５　納品データ</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E5826DB-A81E-0D4F-5F5A-13C96A560F6B}"/>
              </a:ext>
            </a:extLst>
          </p:cNvPr>
          <p:cNvSpPr>
            <a:spLocks noGrp="1"/>
          </p:cNvSpPr>
          <p:nvPr>
            <p:ph type="sldNum" sz="quarter" idx="12"/>
          </p:nvPr>
        </p:nvSpPr>
        <p:spPr/>
        <p:txBody>
          <a:bodyPr/>
          <a:lstStyle/>
          <a:p>
            <a:fld id="{0E48EFFD-9C18-4715-9BD1-08F9187DA49F}" type="slidenum">
              <a:rPr kumimoji="1" lang="ja-JP" altLang="en-US" smtClean="0"/>
              <a:t>19</a:t>
            </a:fld>
            <a:endParaRPr kumimoji="1" lang="ja-JP" altLang="en-US"/>
          </a:p>
        </p:txBody>
      </p:sp>
    </p:spTree>
    <p:extLst>
      <p:ext uri="{BB962C8B-B14F-4D97-AF65-F5344CB8AC3E}">
        <p14:creationId xmlns:p14="http://schemas.microsoft.com/office/powerpoint/2010/main" val="480181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4A5593F0-F285-4DB3-E6FF-423B5802C1A6}"/>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はじめに</a:t>
            </a:r>
            <a:r>
              <a:rPr kumimoji="1" lang="en-US" altLang="ja-JP" sz="2800" b="1">
                <a:solidFill>
                  <a:schemeClr val="bg1"/>
                </a:solidFill>
                <a:effectLst/>
                <a:latin typeface="Meiryo UI" panose="020B0604030504040204" pitchFamily="50" charset="-128"/>
                <a:ea typeface="Meiryo UI" panose="020B0604030504040204" pitchFamily="50" charset="-128"/>
              </a:rPr>
              <a:t>…</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BA3BC679-A60A-A54D-5C61-88F8CD1C6F07}"/>
              </a:ext>
            </a:extLst>
          </p:cNvPr>
          <p:cNvSpPr/>
          <p:nvPr/>
        </p:nvSpPr>
        <p:spPr>
          <a:xfrm>
            <a:off x="553452" y="811365"/>
            <a:ext cx="8037096" cy="29181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当機構工事における工事</a:t>
            </a:r>
            <a:r>
              <a:rPr kumimoji="1" lang="ja-JP" altLang="en-US" sz="2400">
                <a:solidFill>
                  <a:schemeClr val="tx1"/>
                </a:solidFill>
                <a:latin typeface="Meiryo UI" panose="020B0604030504040204" pitchFamily="50" charset="-128"/>
                <a:ea typeface="Meiryo UI" panose="020B0604030504040204" pitchFamily="50" charset="-128"/>
              </a:rPr>
              <a:t>関係</a:t>
            </a:r>
            <a:r>
              <a:rPr kumimoji="1" lang="ja-JP" altLang="en-US" sz="2400">
                <a:solidFill>
                  <a:schemeClr val="tx1"/>
                </a:solidFill>
                <a:effectLst/>
                <a:latin typeface="Meiryo UI" panose="020B0604030504040204" pitchFamily="50" charset="-128"/>
                <a:ea typeface="Meiryo UI" panose="020B0604030504040204" pitchFamily="50" charset="-128"/>
              </a:rPr>
              <a:t>書類は、</a:t>
            </a:r>
            <a:r>
              <a:rPr kumimoji="1" lang="ja-JP" altLang="en-US" sz="2400" b="1">
                <a:solidFill>
                  <a:srgbClr val="0000FF"/>
                </a:solidFill>
                <a:effectLst/>
                <a:latin typeface="Meiryo UI" panose="020B0604030504040204" pitchFamily="50" charset="-128"/>
                <a:ea typeface="Meiryo UI" panose="020B0604030504040204" pitchFamily="50" charset="-128"/>
              </a:rPr>
              <a:t>簡素化、電子化</a:t>
            </a:r>
            <a:r>
              <a:rPr kumimoji="1" lang="ja-JP" altLang="en-US" sz="2400">
                <a:solidFill>
                  <a:schemeClr val="tx1"/>
                </a:solidFill>
                <a:effectLst/>
                <a:latin typeface="Meiryo UI" panose="020B0604030504040204" pitchFamily="50" charset="-128"/>
                <a:ea typeface="Meiryo UI" panose="020B0604030504040204" pitchFamily="50" charset="-128"/>
              </a:rPr>
              <a:t>を推進しております。</a:t>
            </a:r>
            <a:endParaRPr kumimoji="1" lang="en-US" altLang="ja-JP" sz="24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入札説明書等をご確認いただき、</a:t>
            </a:r>
            <a:r>
              <a:rPr kumimoji="1" lang="ja-JP" altLang="en-US" sz="2400" b="1">
                <a:solidFill>
                  <a:srgbClr val="0000FF"/>
                </a:solidFill>
                <a:effectLst/>
                <a:latin typeface="Meiryo UI" panose="020B0604030504040204" pitchFamily="50" charset="-128"/>
                <a:ea typeface="Meiryo UI" panose="020B0604030504040204" pitchFamily="50" charset="-128"/>
              </a:rPr>
              <a:t>工事書類簡素化、電子化対象工事</a:t>
            </a:r>
            <a:r>
              <a:rPr kumimoji="1" lang="ja-JP" altLang="en-US" sz="2400">
                <a:solidFill>
                  <a:schemeClr val="tx1"/>
                </a:solidFill>
                <a:effectLst/>
                <a:latin typeface="Meiryo UI" panose="020B0604030504040204" pitchFamily="50" charset="-128"/>
                <a:ea typeface="Meiryo UI" panose="020B0604030504040204" pitchFamily="50" charset="-128"/>
              </a:rPr>
              <a:t>については、本手引きに従い、工事関係書類の作成をお願いいたします。</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0320C447-153C-B32A-9F9B-259C43BC9C6E}"/>
              </a:ext>
            </a:extLst>
          </p:cNvPr>
          <p:cNvSpPr/>
          <p:nvPr/>
        </p:nvSpPr>
        <p:spPr>
          <a:xfrm>
            <a:off x="358040" y="4051389"/>
            <a:ext cx="2398293"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effectLst/>
                <a:latin typeface="Meiryo UI" panose="020B0604030504040204" pitchFamily="50" charset="-128"/>
                <a:ea typeface="Meiryo UI" panose="020B0604030504040204" pitchFamily="50" charset="-128"/>
              </a:rPr>
              <a:t>　▼　入札説明書等の記載例</a:t>
            </a:r>
          </a:p>
        </p:txBody>
      </p:sp>
      <p:sp>
        <p:nvSpPr>
          <p:cNvPr id="7" name="スライド番号プレースホルダー 6">
            <a:extLst>
              <a:ext uri="{FF2B5EF4-FFF2-40B4-BE49-F238E27FC236}">
                <a16:creationId xmlns:a16="http://schemas.microsoft.com/office/drawing/2014/main" id="{127AE925-C0E4-7B2E-0ED5-0DA9D7F5E5E1}"/>
              </a:ext>
            </a:extLst>
          </p:cNvPr>
          <p:cNvSpPr>
            <a:spLocks noGrp="1"/>
          </p:cNvSpPr>
          <p:nvPr>
            <p:ph type="sldNum" sz="quarter" idx="12"/>
          </p:nvPr>
        </p:nvSpPr>
        <p:spPr/>
        <p:txBody>
          <a:bodyPr/>
          <a:lstStyle/>
          <a:p>
            <a:fld id="{0E48EFFD-9C18-4715-9BD1-08F9187DA49F}" type="slidenum">
              <a:rPr kumimoji="1" lang="ja-JP" altLang="en-US" smtClean="0"/>
              <a:t>2</a:t>
            </a:fld>
            <a:endParaRPr kumimoji="1" lang="ja-JP" altLang="en-US"/>
          </a:p>
        </p:txBody>
      </p:sp>
      <p:pic>
        <p:nvPicPr>
          <p:cNvPr id="10" name="図 9">
            <a:extLst>
              <a:ext uri="{FF2B5EF4-FFF2-40B4-BE49-F238E27FC236}">
                <a16:creationId xmlns:a16="http://schemas.microsoft.com/office/drawing/2014/main" id="{3F43B67B-4692-A4FA-92EA-A4521485249C}"/>
              </a:ext>
            </a:extLst>
          </p:cNvPr>
          <p:cNvPicPr>
            <a:picLocks noChangeAspect="1"/>
          </p:cNvPicPr>
          <p:nvPr/>
        </p:nvPicPr>
        <p:blipFill>
          <a:blip r:embed="rId2"/>
          <a:stretch>
            <a:fillRect/>
          </a:stretch>
        </p:blipFill>
        <p:spPr>
          <a:xfrm>
            <a:off x="737652" y="4545654"/>
            <a:ext cx="7668695" cy="733527"/>
          </a:xfrm>
          <a:prstGeom prst="rect">
            <a:avLst/>
          </a:prstGeom>
        </p:spPr>
      </p:pic>
    </p:spTree>
    <p:extLst>
      <p:ext uri="{BB962C8B-B14F-4D97-AF65-F5344CB8AC3E}">
        <p14:creationId xmlns:p14="http://schemas.microsoft.com/office/powerpoint/2010/main" val="2512600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a:t>
            </a:r>
            <a:r>
              <a:rPr kumimoji="1" lang="ja-JP" altLang="en-US" sz="2800" b="1">
                <a:solidFill>
                  <a:schemeClr val="bg1"/>
                </a:solidFill>
                <a:latin typeface="Meiryo UI" panose="020B0604030504040204" pitchFamily="50" charset="-128"/>
                <a:ea typeface="Meiryo UI" panose="020B0604030504040204" pitchFamily="50" charset="-128"/>
              </a:rPr>
              <a:t>５</a:t>
            </a:r>
            <a:r>
              <a:rPr kumimoji="1" lang="ja-JP" altLang="en-US" sz="2800" b="1">
                <a:solidFill>
                  <a:schemeClr val="bg1"/>
                </a:solidFill>
                <a:effectLst/>
                <a:latin typeface="Meiryo UI" panose="020B0604030504040204" pitchFamily="50" charset="-128"/>
                <a:ea typeface="Meiryo UI" panose="020B0604030504040204" pitchFamily="50" charset="-128"/>
              </a:rPr>
              <a:t>　納品データ</a:t>
            </a:r>
            <a:r>
              <a:rPr kumimoji="1" lang="en-US" altLang="ja-JP" sz="2800" b="1">
                <a:solidFill>
                  <a:schemeClr val="bg1"/>
                </a:solidFill>
                <a:effectLst/>
                <a:latin typeface="Meiryo UI" panose="020B0604030504040204" pitchFamily="50" charset="-128"/>
                <a:ea typeface="Meiryo UI" panose="020B0604030504040204" pitchFamily="50" charset="-128"/>
              </a:rPr>
              <a:t>_1/2</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1E2E7F26-00A9-AEE7-783E-3DD414C9EB7A}"/>
              </a:ext>
            </a:extLst>
          </p:cNvPr>
          <p:cNvSpPr/>
          <p:nvPr/>
        </p:nvSpPr>
        <p:spPr>
          <a:xfrm>
            <a:off x="158967" y="501649"/>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ASP</a:t>
            </a:r>
            <a:r>
              <a:rPr kumimoji="1" lang="ja-JP" altLang="en-US" sz="2400" b="1">
                <a:solidFill>
                  <a:schemeClr val="tx1"/>
                </a:solidFill>
                <a:effectLst/>
                <a:latin typeface="Meiryo UI" panose="020B0604030504040204" pitchFamily="50" charset="-128"/>
                <a:ea typeface="Meiryo UI" panose="020B0604030504040204" pitchFamily="50" charset="-128"/>
              </a:rPr>
              <a:t>を適用する場合（推奨）</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pic>
        <p:nvPicPr>
          <p:cNvPr id="9" name="図 8">
            <a:extLst>
              <a:ext uri="{FF2B5EF4-FFF2-40B4-BE49-F238E27FC236}">
                <a16:creationId xmlns:a16="http://schemas.microsoft.com/office/drawing/2014/main" id="{AC0C2EAC-164D-0182-2999-F21D38D2DBB4}"/>
              </a:ext>
            </a:extLst>
          </p:cNvPr>
          <p:cNvPicPr>
            <a:picLocks noChangeAspect="1"/>
          </p:cNvPicPr>
          <p:nvPr/>
        </p:nvPicPr>
        <p:blipFill>
          <a:blip r:embed="rId2"/>
          <a:stretch>
            <a:fillRect/>
          </a:stretch>
        </p:blipFill>
        <p:spPr>
          <a:xfrm>
            <a:off x="0" y="1070176"/>
            <a:ext cx="9144000" cy="5143500"/>
          </a:xfrm>
          <a:prstGeom prst="rect">
            <a:avLst/>
          </a:prstGeom>
        </p:spPr>
      </p:pic>
      <p:sp>
        <p:nvSpPr>
          <p:cNvPr id="10" name="正方形/長方形 9">
            <a:extLst>
              <a:ext uri="{FF2B5EF4-FFF2-40B4-BE49-F238E27FC236}">
                <a16:creationId xmlns:a16="http://schemas.microsoft.com/office/drawing/2014/main" id="{CB51B02C-0EDD-5977-A53D-1FECA1EC057C}"/>
              </a:ext>
            </a:extLst>
          </p:cNvPr>
          <p:cNvSpPr/>
          <p:nvPr/>
        </p:nvSpPr>
        <p:spPr>
          <a:xfrm>
            <a:off x="74814" y="5511338"/>
            <a:ext cx="1188721" cy="38238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875139D3-CACC-EBE9-6126-2BD629052B27}"/>
              </a:ext>
            </a:extLst>
          </p:cNvPr>
          <p:cNvSpPr txBox="1"/>
          <p:nvPr/>
        </p:nvSpPr>
        <p:spPr>
          <a:xfrm>
            <a:off x="6327999" y="4710606"/>
            <a:ext cx="2769434" cy="1077218"/>
          </a:xfrm>
          <a:prstGeom prst="rect">
            <a:avLst/>
          </a:prstGeom>
          <a:solidFill>
            <a:schemeClr val="bg1"/>
          </a:solidFill>
          <a:ln w="12700">
            <a:solidFill>
              <a:srgbClr val="FF0000"/>
            </a:solidFill>
          </a:ln>
        </p:spPr>
        <p:txBody>
          <a:bodyPr wrap="square" rtlCol="0">
            <a:spAutoFit/>
          </a:bodyPr>
          <a:lstStyle/>
          <a:p>
            <a:r>
              <a:rPr kumimoji="1" lang="ja-JP" altLang="en-US" sz="1600">
                <a:latin typeface="Meiryo UI" panose="020B0604030504040204" pitchFamily="50" charset="-128"/>
                <a:ea typeface="Meiryo UI" panose="020B0604030504040204" pitchFamily="50" charset="-128"/>
              </a:rPr>
              <a:t>ファイルダウンローダーから格納データを出力することができます。</a:t>
            </a:r>
            <a:endParaRPr kumimoji="1" lang="en-US" altLang="ja-JP" sz="1600">
              <a:latin typeface="Meiryo UI" panose="020B0604030504040204" pitchFamily="50" charset="-128"/>
              <a:ea typeface="Meiryo UI" panose="020B0604030504040204" pitchFamily="50" charset="-128"/>
            </a:endParaRPr>
          </a:p>
          <a:p>
            <a:r>
              <a:rPr kumimoji="1" lang="ja-JP" altLang="en-US" sz="1600">
                <a:latin typeface="Meiryo UI" panose="020B0604030504040204" pitchFamily="50" charset="-128"/>
                <a:ea typeface="Meiryo UI" panose="020B0604030504040204" pitchFamily="50" charset="-128"/>
              </a:rPr>
              <a:t>工事受注者は、ここから</a:t>
            </a:r>
            <a:r>
              <a:rPr kumimoji="1" lang="en-US" altLang="ja-JP" sz="1600">
                <a:latin typeface="Meiryo UI" panose="020B0604030504040204" pitchFamily="50" charset="-128"/>
                <a:ea typeface="Meiryo UI" panose="020B0604030504040204" pitchFamily="50" charset="-128"/>
              </a:rPr>
              <a:t>DVD-R</a:t>
            </a:r>
            <a:r>
              <a:rPr kumimoji="1" lang="ja-JP" altLang="en-US" sz="1600">
                <a:latin typeface="Meiryo UI" panose="020B0604030504040204" pitchFamily="50" charset="-128"/>
                <a:ea typeface="Meiryo UI" panose="020B0604030504040204" pitchFamily="50" charset="-128"/>
              </a:rPr>
              <a:t>にデータを移し</a:t>
            </a:r>
            <a:r>
              <a:rPr kumimoji="1" lang="en-US" altLang="ja-JP" sz="1600">
                <a:latin typeface="Meiryo UI" panose="020B0604030504040204" pitchFamily="50" charset="-128"/>
                <a:ea typeface="Meiryo UI" panose="020B0604030504040204" pitchFamily="50" charset="-128"/>
              </a:rPr>
              <a:t>UR</a:t>
            </a:r>
            <a:r>
              <a:rPr kumimoji="1" lang="ja-JP" altLang="en-US" sz="1600">
                <a:latin typeface="Meiryo UI" panose="020B0604030504040204" pitchFamily="50" charset="-128"/>
                <a:ea typeface="Meiryo UI" panose="020B0604030504040204" pitchFamily="50" charset="-128"/>
              </a:rPr>
              <a:t>に納品します。</a:t>
            </a:r>
          </a:p>
        </p:txBody>
      </p:sp>
      <p:cxnSp>
        <p:nvCxnSpPr>
          <p:cNvPr id="13" name="直線矢印コネクタ 12">
            <a:extLst>
              <a:ext uri="{FF2B5EF4-FFF2-40B4-BE49-F238E27FC236}">
                <a16:creationId xmlns:a16="http://schemas.microsoft.com/office/drawing/2014/main" id="{5198C834-C546-4777-1C3E-A6B4509292F0}"/>
              </a:ext>
            </a:extLst>
          </p:cNvPr>
          <p:cNvCxnSpPr>
            <a:cxnSpLocks/>
            <a:stCxn id="11" idx="1"/>
            <a:endCxn id="10" idx="3"/>
          </p:cNvCxnSpPr>
          <p:nvPr/>
        </p:nvCxnSpPr>
        <p:spPr>
          <a:xfrm flipH="1">
            <a:off x="1263535" y="5249215"/>
            <a:ext cx="5064464" cy="45331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A8B009DB-5A79-4B79-C3B9-BCF10C6E985F}"/>
              </a:ext>
            </a:extLst>
          </p:cNvPr>
          <p:cNvSpPr txBox="1"/>
          <p:nvPr/>
        </p:nvSpPr>
        <p:spPr>
          <a:xfrm>
            <a:off x="6293402" y="2488743"/>
            <a:ext cx="2804031" cy="1323439"/>
          </a:xfrm>
          <a:prstGeom prst="rect">
            <a:avLst/>
          </a:prstGeom>
          <a:solidFill>
            <a:schemeClr val="bg1"/>
          </a:solidFill>
          <a:ln w="12700">
            <a:solidFill>
              <a:srgbClr val="FF0000"/>
            </a:solidFill>
          </a:ln>
        </p:spPr>
        <p:txBody>
          <a:bodyPr wrap="square" rtlCol="0">
            <a:spAutoFit/>
          </a:bodyPr>
          <a:lstStyle/>
          <a:p>
            <a:r>
              <a:rPr kumimoji="1" lang="ja-JP" altLang="en-US" sz="1600">
                <a:latin typeface="Meiryo UI" panose="020B0604030504040204" pitchFamily="50" charset="-128"/>
                <a:ea typeface="Meiryo UI" panose="020B0604030504040204" pitchFamily="50" charset="-128"/>
              </a:rPr>
              <a:t>★マークがついたフォルダのデータは納品必須です。</a:t>
            </a:r>
            <a:endParaRPr kumimoji="1" lang="en-US" altLang="ja-JP" sz="1600">
              <a:latin typeface="Meiryo UI" panose="020B0604030504040204" pitchFamily="50" charset="-128"/>
              <a:ea typeface="Meiryo UI" panose="020B0604030504040204" pitchFamily="50" charset="-128"/>
            </a:endParaRPr>
          </a:p>
          <a:p>
            <a:r>
              <a:rPr kumimoji="1" lang="ja-JP" altLang="en-US" sz="1600">
                <a:latin typeface="Meiryo UI" panose="020B0604030504040204" pitchFamily="50" charset="-128"/>
                <a:ea typeface="Meiryo UI" panose="020B0604030504040204" pitchFamily="50" charset="-128"/>
              </a:rPr>
              <a:t>それ以外は任意としますが、仕分けが面倒であれば、全データ納品いただくこともできます。</a:t>
            </a:r>
            <a:endParaRPr kumimoji="1" lang="en-US" altLang="ja-JP" sz="1600">
              <a:latin typeface="Meiryo UI" panose="020B0604030504040204" pitchFamily="50" charset="-128"/>
              <a:ea typeface="Meiryo UI" panose="020B0604030504040204" pitchFamily="50" charset="-128"/>
            </a:endParaRPr>
          </a:p>
        </p:txBody>
      </p:sp>
      <p:cxnSp>
        <p:nvCxnSpPr>
          <p:cNvPr id="18" name="直線矢印コネクタ 17">
            <a:extLst>
              <a:ext uri="{FF2B5EF4-FFF2-40B4-BE49-F238E27FC236}">
                <a16:creationId xmlns:a16="http://schemas.microsoft.com/office/drawing/2014/main" id="{DBC7215D-E998-0E28-9E90-82E40E813927}"/>
              </a:ext>
            </a:extLst>
          </p:cNvPr>
          <p:cNvCxnSpPr>
            <a:cxnSpLocks/>
            <a:stCxn id="15" idx="1"/>
          </p:cNvCxnSpPr>
          <p:nvPr/>
        </p:nvCxnSpPr>
        <p:spPr>
          <a:xfrm flipH="1">
            <a:off x="880533" y="3150463"/>
            <a:ext cx="5412869" cy="210804"/>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a:extLst>
              <a:ext uri="{FF2B5EF4-FFF2-40B4-BE49-F238E27FC236}">
                <a16:creationId xmlns:a16="http://schemas.microsoft.com/office/drawing/2014/main" id="{3A5F44CC-8933-0711-1C50-469C7AAFF13B}"/>
              </a:ext>
            </a:extLst>
          </p:cNvPr>
          <p:cNvSpPr>
            <a:spLocks noGrp="1"/>
          </p:cNvSpPr>
          <p:nvPr>
            <p:ph type="sldNum" sz="quarter" idx="12"/>
          </p:nvPr>
        </p:nvSpPr>
        <p:spPr/>
        <p:txBody>
          <a:bodyPr/>
          <a:lstStyle/>
          <a:p>
            <a:fld id="{0E48EFFD-9C18-4715-9BD1-08F9187DA49F}" type="slidenum">
              <a:rPr kumimoji="1" lang="ja-JP" altLang="en-US" smtClean="0"/>
              <a:t>20</a:t>
            </a:fld>
            <a:endParaRPr kumimoji="1" lang="ja-JP" altLang="en-US"/>
          </a:p>
        </p:txBody>
      </p:sp>
    </p:spTree>
    <p:extLst>
      <p:ext uri="{BB962C8B-B14F-4D97-AF65-F5344CB8AC3E}">
        <p14:creationId xmlns:p14="http://schemas.microsoft.com/office/powerpoint/2010/main" val="3210792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F58562CB-E09B-3D39-6072-8AEC233AB547}"/>
              </a:ext>
            </a:extLst>
          </p:cNvPr>
          <p:cNvPicPr>
            <a:picLocks noChangeAspect="1"/>
          </p:cNvPicPr>
          <p:nvPr/>
        </p:nvPicPr>
        <p:blipFill>
          <a:blip r:embed="rId2"/>
          <a:stretch>
            <a:fillRect/>
          </a:stretch>
        </p:blipFill>
        <p:spPr>
          <a:xfrm>
            <a:off x="521874" y="3832809"/>
            <a:ext cx="1916138" cy="1882284"/>
          </a:xfrm>
          <a:prstGeom prst="rect">
            <a:avLst/>
          </a:prstGeom>
        </p:spPr>
      </p:pic>
      <p:pic>
        <p:nvPicPr>
          <p:cNvPr id="10" name="図 9">
            <a:extLst>
              <a:ext uri="{FF2B5EF4-FFF2-40B4-BE49-F238E27FC236}">
                <a16:creationId xmlns:a16="http://schemas.microsoft.com/office/drawing/2014/main" id="{68970FA6-068F-EF40-8EF3-91D46C1D31DE}"/>
              </a:ext>
            </a:extLst>
          </p:cNvPr>
          <p:cNvPicPr>
            <a:picLocks noChangeAspect="1"/>
          </p:cNvPicPr>
          <p:nvPr/>
        </p:nvPicPr>
        <p:blipFill>
          <a:blip r:embed="rId3"/>
          <a:stretch>
            <a:fillRect/>
          </a:stretch>
        </p:blipFill>
        <p:spPr>
          <a:xfrm>
            <a:off x="2805004" y="3391006"/>
            <a:ext cx="3124636" cy="924054"/>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a:t>
            </a:r>
            <a:r>
              <a:rPr kumimoji="1" lang="ja-JP" altLang="en-US" sz="2800" b="1">
                <a:solidFill>
                  <a:schemeClr val="bg1"/>
                </a:solidFill>
                <a:latin typeface="Meiryo UI" panose="020B0604030504040204" pitchFamily="50" charset="-128"/>
                <a:ea typeface="Meiryo UI" panose="020B0604030504040204" pitchFamily="50" charset="-128"/>
              </a:rPr>
              <a:t>５</a:t>
            </a:r>
            <a:r>
              <a:rPr kumimoji="1" lang="ja-JP" altLang="en-US" sz="2800" b="1">
                <a:solidFill>
                  <a:schemeClr val="bg1"/>
                </a:solidFill>
                <a:effectLst/>
                <a:latin typeface="Meiryo UI" panose="020B0604030504040204" pitchFamily="50" charset="-128"/>
                <a:ea typeface="Meiryo UI" panose="020B0604030504040204" pitchFamily="50" charset="-128"/>
              </a:rPr>
              <a:t>　納品データ</a:t>
            </a:r>
            <a:r>
              <a:rPr kumimoji="1" lang="en-US" altLang="ja-JP" sz="2800" b="1">
                <a:solidFill>
                  <a:schemeClr val="bg1"/>
                </a:solidFill>
                <a:effectLst/>
                <a:latin typeface="Meiryo UI" panose="020B0604030504040204" pitchFamily="50" charset="-128"/>
                <a:ea typeface="Meiryo UI" panose="020B0604030504040204" pitchFamily="50" charset="-128"/>
              </a:rPr>
              <a:t>_2/2</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1E2E7F26-00A9-AEE7-783E-3DD414C9EB7A}"/>
              </a:ext>
            </a:extLst>
          </p:cNvPr>
          <p:cNvSpPr/>
          <p:nvPr/>
        </p:nvSpPr>
        <p:spPr>
          <a:xfrm>
            <a:off x="158967" y="669437"/>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ASP</a:t>
            </a:r>
            <a:r>
              <a:rPr kumimoji="1" lang="ja-JP" altLang="en-US" sz="2400" b="1">
                <a:solidFill>
                  <a:schemeClr val="tx1"/>
                </a:solidFill>
                <a:effectLst/>
                <a:latin typeface="Meiryo UI" panose="020B0604030504040204" pitchFamily="50" charset="-128"/>
                <a:ea typeface="Meiryo UI" panose="020B0604030504040204" pitchFamily="50" charset="-128"/>
              </a:rPr>
              <a:t>を適用</a:t>
            </a:r>
            <a:r>
              <a:rPr kumimoji="1" lang="ja-JP" altLang="en-US" sz="2400" b="1">
                <a:solidFill>
                  <a:schemeClr val="tx1"/>
                </a:solidFill>
                <a:latin typeface="Meiryo UI" panose="020B0604030504040204" pitchFamily="50" charset="-128"/>
                <a:ea typeface="Meiryo UI" panose="020B0604030504040204" pitchFamily="50" charset="-128"/>
              </a:rPr>
              <a:t>しない</a:t>
            </a:r>
            <a:r>
              <a:rPr kumimoji="1" lang="ja-JP" altLang="en-US" sz="2400" b="1">
                <a:solidFill>
                  <a:schemeClr val="tx1"/>
                </a:solidFill>
                <a:effectLst/>
                <a:latin typeface="Meiryo UI" panose="020B0604030504040204" pitchFamily="50" charset="-128"/>
                <a:ea typeface="Meiryo UI" panose="020B0604030504040204" pitchFamily="50" charset="-128"/>
              </a:rPr>
              <a:t>場合</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A438712-2186-584F-52C5-A38AB9D6040C}"/>
              </a:ext>
            </a:extLst>
          </p:cNvPr>
          <p:cNvSpPr/>
          <p:nvPr/>
        </p:nvSpPr>
        <p:spPr>
          <a:xfrm>
            <a:off x="346509" y="1174543"/>
            <a:ext cx="8450981" cy="17099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ja-JP" altLang="en-US" sz="2400">
                <a:solidFill>
                  <a:srgbClr val="FF0000"/>
                </a:solidFill>
                <a:effectLst/>
                <a:latin typeface="Meiryo UI" panose="020B0604030504040204" pitchFamily="50" charset="-128"/>
                <a:ea typeface="Meiryo UI" panose="020B0604030504040204" pitchFamily="50" charset="-128"/>
              </a:rPr>
              <a:t>作成書類一覧</a:t>
            </a:r>
            <a:r>
              <a:rPr kumimoji="1" lang="ja-JP" altLang="en-US" sz="2400">
                <a:solidFill>
                  <a:schemeClr val="tx1"/>
                </a:solidFill>
                <a:effectLst/>
                <a:latin typeface="Meiryo UI" panose="020B0604030504040204" pitchFamily="50" charset="-128"/>
                <a:ea typeface="Meiryo UI" panose="020B0604030504040204" pitchFamily="50" charset="-128"/>
              </a:rPr>
              <a:t>のうち、</a:t>
            </a:r>
            <a:r>
              <a:rPr kumimoji="1" lang="ja-JP" altLang="en-US" sz="2400" b="1">
                <a:solidFill>
                  <a:srgbClr val="0000FF"/>
                </a:solidFill>
                <a:latin typeface="Meiryo UI" panose="020B0604030504040204" pitchFamily="50" charset="-128"/>
                <a:ea typeface="Meiryo UI" panose="020B0604030504040204" pitchFamily="50" charset="-128"/>
              </a:rPr>
              <a:t>電子</a:t>
            </a:r>
            <a:r>
              <a:rPr kumimoji="1" lang="ja-JP" altLang="en-US" sz="2400" b="1">
                <a:solidFill>
                  <a:srgbClr val="0000FF"/>
                </a:solidFill>
                <a:effectLst/>
                <a:latin typeface="Meiryo UI" panose="020B0604030504040204" pitchFamily="50" charset="-128"/>
                <a:ea typeface="Meiryo UI" panose="020B0604030504040204" pitchFamily="50" charset="-128"/>
              </a:rPr>
              <a:t>提出に「●」がついている書類</a:t>
            </a:r>
            <a:r>
              <a:rPr kumimoji="1" lang="ja-JP" altLang="en-US" sz="2400">
                <a:solidFill>
                  <a:schemeClr val="tx1"/>
                </a:solidFill>
                <a:effectLst/>
                <a:latin typeface="Meiryo UI" panose="020B0604030504040204" pitchFamily="50" charset="-128"/>
                <a:ea typeface="Meiryo UI" panose="020B0604030504040204" pitchFamily="50" charset="-128"/>
              </a:rPr>
              <a:t>または</a:t>
            </a:r>
            <a:r>
              <a:rPr kumimoji="1" lang="en-US" altLang="ja-JP" sz="2400">
                <a:solidFill>
                  <a:srgbClr val="FF0000"/>
                </a:solidFill>
                <a:effectLst/>
                <a:latin typeface="Meiryo UI" panose="020B0604030504040204" pitchFamily="50" charset="-128"/>
                <a:ea typeface="Meiryo UI" panose="020B0604030504040204" pitchFamily="50" charset="-128"/>
              </a:rPr>
              <a:t>UR</a:t>
            </a:r>
            <a:r>
              <a:rPr kumimoji="1" lang="ja-JP" altLang="en-US" sz="2400">
                <a:solidFill>
                  <a:srgbClr val="FF0000"/>
                </a:solidFill>
                <a:effectLst/>
                <a:latin typeface="Meiryo UI" panose="020B0604030504040204" pitchFamily="50" charset="-128"/>
                <a:ea typeface="Meiryo UI" panose="020B0604030504040204" pitchFamily="50" charset="-128"/>
              </a:rPr>
              <a:t>テンプレート内のフォルダ</a:t>
            </a:r>
            <a:r>
              <a:rPr kumimoji="1" lang="ja-JP" altLang="en-US" sz="2400">
                <a:solidFill>
                  <a:srgbClr val="FF0000"/>
                </a:solidFill>
                <a:latin typeface="Meiryo UI" panose="020B0604030504040204" pitchFamily="50" charset="-128"/>
                <a:ea typeface="Meiryo UI" panose="020B0604030504040204" pitchFamily="50" charset="-128"/>
              </a:rPr>
              <a:t>ー</a:t>
            </a:r>
            <a:r>
              <a:rPr kumimoji="1" lang="ja-JP" altLang="en-US" sz="2400">
                <a:solidFill>
                  <a:schemeClr val="tx1"/>
                </a:solidFill>
                <a:latin typeface="Meiryo UI" panose="020B0604030504040204" pitchFamily="50" charset="-128"/>
                <a:ea typeface="Meiryo UI" panose="020B0604030504040204" pitchFamily="50" charset="-128"/>
              </a:rPr>
              <a:t>のうち、</a:t>
            </a:r>
            <a:r>
              <a:rPr kumimoji="1" lang="ja-JP" altLang="en-US" sz="2400" b="1">
                <a:solidFill>
                  <a:srgbClr val="0000FF"/>
                </a:solidFill>
                <a:latin typeface="Meiryo UI" panose="020B0604030504040204" pitchFamily="50" charset="-128"/>
                <a:ea typeface="Meiryo UI" panose="020B0604030504040204" pitchFamily="50" charset="-128"/>
              </a:rPr>
              <a:t>「★」が付いている書類については</a:t>
            </a:r>
            <a:r>
              <a:rPr kumimoji="1" lang="ja-JP" altLang="en-US" sz="2400">
                <a:solidFill>
                  <a:schemeClr val="tx1"/>
                </a:solidFill>
                <a:latin typeface="Meiryo UI" panose="020B0604030504040204" pitchFamily="50" charset="-128"/>
                <a:ea typeface="Meiryo UI" panose="020B0604030504040204" pitchFamily="50" charset="-128"/>
              </a:rPr>
              <a:t>、</a:t>
            </a:r>
            <a:r>
              <a:rPr kumimoji="1" lang="en-US" altLang="ja-JP" sz="2400">
                <a:solidFill>
                  <a:schemeClr val="tx1"/>
                </a:solidFill>
                <a:latin typeface="Meiryo UI" panose="020B0604030504040204" pitchFamily="50" charset="-128"/>
                <a:ea typeface="Meiryo UI" panose="020B0604030504040204" pitchFamily="50" charset="-128"/>
              </a:rPr>
              <a:t>UR</a:t>
            </a:r>
            <a:r>
              <a:rPr kumimoji="1" lang="ja-JP" altLang="en-US" sz="2400">
                <a:solidFill>
                  <a:schemeClr val="tx1"/>
                </a:solidFill>
                <a:latin typeface="Meiryo UI" panose="020B0604030504040204" pitchFamily="50" charset="-128"/>
                <a:ea typeface="Meiryo UI" panose="020B0604030504040204" pitchFamily="50" charset="-128"/>
              </a:rPr>
              <a:t>テンプレート内に格納してください。</a:t>
            </a:r>
            <a:endParaRPr kumimoji="1" lang="en-US" altLang="ja-JP" sz="2400">
              <a:solidFill>
                <a:schemeClr val="tx1"/>
              </a:solidFill>
              <a:latin typeface="Meiryo UI" panose="020B0604030504040204" pitchFamily="50" charset="-128"/>
              <a:ea typeface="Meiryo UI" panose="020B0604030504040204" pitchFamily="50" charset="-128"/>
            </a:endParaRPr>
          </a:p>
          <a:p>
            <a:r>
              <a:rPr kumimoji="1" lang="ja-JP" altLang="en-US" sz="2400">
                <a:solidFill>
                  <a:schemeClr val="tx1"/>
                </a:solidFill>
                <a:latin typeface="Meiryo UI" panose="020B0604030504040204" pitchFamily="50" charset="-128"/>
                <a:ea typeface="Meiryo UI" panose="020B0604030504040204" pitchFamily="50" charset="-128"/>
              </a:rPr>
              <a:t>　また、フォルダー名を、引渡年月日</a:t>
            </a:r>
            <a:r>
              <a:rPr kumimoji="1" lang="en-US" altLang="ja-JP" sz="2400">
                <a:solidFill>
                  <a:schemeClr val="tx1"/>
                </a:solidFill>
                <a:latin typeface="Meiryo UI" panose="020B0604030504040204" pitchFamily="50" charset="-128"/>
                <a:ea typeface="Meiryo UI" panose="020B0604030504040204" pitchFamily="50" charset="-128"/>
              </a:rPr>
              <a:t>_</a:t>
            </a:r>
            <a:r>
              <a:rPr kumimoji="1" lang="ja-JP" altLang="en-US" sz="2400">
                <a:solidFill>
                  <a:schemeClr val="tx1"/>
                </a:solidFill>
                <a:latin typeface="Meiryo UI" panose="020B0604030504040204" pitchFamily="50" charset="-128"/>
                <a:ea typeface="Meiryo UI" panose="020B0604030504040204" pitchFamily="50" charset="-128"/>
              </a:rPr>
              <a:t>契約工事名に変更してください。 　</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7F878A2-442D-B740-B8C2-702374A3D581}"/>
              </a:ext>
            </a:extLst>
          </p:cNvPr>
          <p:cNvSpPr/>
          <p:nvPr/>
        </p:nvSpPr>
        <p:spPr>
          <a:xfrm>
            <a:off x="1297399" y="3854635"/>
            <a:ext cx="406896" cy="188228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D2D40833-F5B6-1F81-F726-E1B11D5DEDDE}"/>
              </a:ext>
            </a:extLst>
          </p:cNvPr>
          <p:cNvSpPr/>
          <p:nvPr/>
        </p:nvSpPr>
        <p:spPr>
          <a:xfrm>
            <a:off x="5296618" y="3404576"/>
            <a:ext cx="301925" cy="26165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C6F8441C-D36D-1067-D443-13BD94E4D30B}"/>
              </a:ext>
            </a:extLst>
          </p:cNvPr>
          <p:cNvSpPr/>
          <p:nvPr/>
        </p:nvSpPr>
        <p:spPr>
          <a:xfrm>
            <a:off x="2688472" y="4275062"/>
            <a:ext cx="3349024" cy="8938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400" b="1">
                <a:solidFill>
                  <a:schemeClr val="tx1"/>
                </a:solidFill>
                <a:effectLst/>
                <a:latin typeface="Meiryo UI" panose="020B0604030504040204" pitchFamily="50" charset="-128"/>
                <a:ea typeface="Meiryo UI" panose="020B0604030504040204" pitchFamily="50" charset="-128"/>
              </a:rPr>
              <a:t>←↑</a:t>
            </a:r>
            <a:endParaRPr kumimoji="1" lang="en-US" altLang="ja-JP" sz="1400" b="1">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1400">
                <a:solidFill>
                  <a:schemeClr val="tx1"/>
                </a:solidFill>
                <a:effectLst/>
                <a:latin typeface="Meiryo UI" panose="020B0604030504040204" pitchFamily="50" charset="-128"/>
                <a:ea typeface="Meiryo UI" panose="020B0604030504040204" pitchFamily="50" charset="-128"/>
              </a:rPr>
              <a:t>　電子提出の書類は必ず納品してください。</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D3397776-186D-6513-11BC-9334380CE6A2}"/>
              </a:ext>
            </a:extLst>
          </p:cNvPr>
          <p:cNvSpPr/>
          <p:nvPr/>
        </p:nvSpPr>
        <p:spPr>
          <a:xfrm>
            <a:off x="6037496" y="4865460"/>
            <a:ext cx="2759994" cy="8179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400">
                <a:solidFill>
                  <a:schemeClr val="tx1"/>
                </a:solidFill>
                <a:effectLst/>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　フォルダ名を変更してください。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92075" indent="-92075"/>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en-US" sz="1100">
                <a:solidFill>
                  <a:schemeClr val="tx1"/>
                </a:solidFill>
                <a:effectLst/>
                <a:latin typeface="Meiryo UI" panose="020B0604030504040204" pitchFamily="50" charset="-128"/>
                <a:ea typeface="Meiryo UI" panose="020B0604030504040204" pitchFamily="50" charset="-128"/>
              </a:rPr>
              <a:t>　引渡年月日は、西暦かつ半角で入力してください。</a:t>
            </a:r>
            <a:endParaRPr kumimoji="1" lang="en-US" altLang="ja-JP" sz="1100">
              <a:solidFill>
                <a:schemeClr val="tx1"/>
              </a:solidFill>
              <a:effectLst/>
              <a:latin typeface="Meiryo UI" panose="020B0604030504040204" pitchFamily="50" charset="-128"/>
              <a:ea typeface="Meiryo UI" panose="020B0604030504040204" pitchFamily="50" charset="-128"/>
            </a:endParaRPr>
          </a:p>
        </p:txBody>
      </p:sp>
      <p:sp>
        <p:nvSpPr>
          <p:cNvPr id="27" name="矢印: 右 26">
            <a:extLst>
              <a:ext uri="{FF2B5EF4-FFF2-40B4-BE49-F238E27FC236}">
                <a16:creationId xmlns:a16="http://schemas.microsoft.com/office/drawing/2014/main" id="{B7CFEB8F-E72F-7F3D-8897-8D5D383F8C51}"/>
              </a:ext>
            </a:extLst>
          </p:cNvPr>
          <p:cNvSpPr/>
          <p:nvPr/>
        </p:nvSpPr>
        <p:spPr>
          <a:xfrm rot="5400000">
            <a:off x="7089637" y="3691511"/>
            <a:ext cx="357634" cy="664234"/>
          </a:xfrm>
          <a:prstGeom prst="rightArrow">
            <a:avLst>
              <a:gd name="adj1" fmla="val 52597"/>
              <a:gd name="adj2" fmla="val 6059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C4B6CAC2-F8D9-B6F8-9DE8-6D237A0ADF54}"/>
              </a:ext>
            </a:extLst>
          </p:cNvPr>
          <p:cNvSpPr/>
          <p:nvPr/>
        </p:nvSpPr>
        <p:spPr>
          <a:xfrm>
            <a:off x="3099660" y="5661774"/>
            <a:ext cx="5928837" cy="5938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　提出が不要な書類は、削除してもそのまま提出しても差し支えありません。</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9" name="スライド番号プレースホルダー 8">
            <a:extLst>
              <a:ext uri="{FF2B5EF4-FFF2-40B4-BE49-F238E27FC236}">
                <a16:creationId xmlns:a16="http://schemas.microsoft.com/office/drawing/2014/main" id="{D7B77B21-0A4D-3F6C-DB92-B667C0CAD150}"/>
              </a:ext>
            </a:extLst>
          </p:cNvPr>
          <p:cNvSpPr>
            <a:spLocks noGrp="1"/>
          </p:cNvSpPr>
          <p:nvPr>
            <p:ph type="sldNum" sz="quarter" idx="12"/>
          </p:nvPr>
        </p:nvSpPr>
        <p:spPr/>
        <p:txBody>
          <a:bodyPr/>
          <a:lstStyle/>
          <a:p>
            <a:fld id="{0E48EFFD-9C18-4715-9BD1-08F9187DA49F}" type="slidenum">
              <a:rPr kumimoji="1" lang="ja-JP" altLang="en-US" smtClean="0"/>
              <a:t>21</a:t>
            </a:fld>
            <a:endParaRPr kumimoji="1" lang="ja-JP" altLang="en-US"/>
          </a:p>
        </p:txBody>
      </p:sp>
      <p:pic>
        <p:nvPicPr>
          <p:cNvPr id="12" name="図 11">
            <a:extLst>
              <a:ext uri="{FF2B5EF4-FFF2-40B4-BE49-F238E27FC236}">
                <a16:creationId xmlns:a16="http://schemas.microsoft.com/office/drawing/2014/main" id="{FF0C03A6-6E9B-76BA-6D27-A042BC57E1F6}"/>
              </a:ext>
            </a:extLst>
          </p:cNvPr>
          <p:cNvPicPr>
            <a:picLocks noChangeAspect="1"/>
          </p:cNvPicPr>
          <p:nvPr/>
        </p:nvPicPr>
        <p:blipFill>
          <a:blip r:embed="rId4"/>
          <a:stretch>
            <a:fillRect/>
          </a:stretch>
        </p:blipFill>
        <p:spPr>
          <a:xfrm>
            <a:off x="6037496" y="3143210"/>
            <a:ext cx="2495898" cy="571580"/>
          </a:xfrm>
          <a:prstGeom prst="rect">
            <a:avLst/>
          </a:prstGeom>
        </p:spPr>
      </p:pic>
      <p:pic>
        <p:nvPicPr>
          <p:cNvPr id="15" name="図 14">
            <a:extLst>
              <a:ext uri="{FF2B5EF4-FFF2-40B4-BE49-F238E27FC236}">
                <a16:creationId xmlns:a16="http://schemas.microsoft.com/office/drawing/2014/main" id="{AAD0662A-80D2-4E1D-7EEE-93FEE147B37A}"/>
              </a:ext>
            </a:extLst>
          </p:cNvPr>
          <p:cNvPicPr>
            <a:picLocks noChangeAspect="1"/>
          </p:cNvPicPr>
          <p:nvPr/>
        </p:nvPicPr>
        <p:blipFill>
          <a:blip r:embed="rId5"/>
          <a:stretch>
            <a:fillRect/>
          </a:stretch>
        </p:blipFill>
        <p:spPr>
          <a:xfrm>
            <a:off x="6037496" y="4315060"/>
            <a:ext cx="2486372" cy="590632"/>
          </a:xfrm>
          <a:prstGeom prst="rect">
            <a:avLst/>
          </a:prstGeom>
        </p:spPr>
      </p:pic>
    </p:spTree>
    <p:extLst>
      <p:ext uri="{BB962C8B-B14F-4D97-AF65-F5344CB8AC3E}">
        <p14:creationId xmlns:p14="http://schemas.microsoft.com/office/powerpoint/2010/main" val="4250415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６　納品する電子記録媒体</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2AEA049-1C8E-C0E4-4EF9-5326FDD89921}"/>
              </a:ext>
            </a:extLst>
          </p:cNvPr>
          <p:cNvSpPr>
            <a:spLocks noGrp="1"/>
          </p:cNvSpPr>
          <p:nvPr>
            <p:ph type="sldNum" sz="quarter" idx="12"/>
          </p:nvPr>
        </p:nvSpPr>
        <p:spPr/>
        <p:txBody>
          <a:bodyPr/>
          <a:lstStyle/>
          <a:p>
            <a:fld id="{0E48EFFD-9C18-4715-9BD1-08F9187DA49F}" type="slidenum">
              <a:rPr kumimoji="1" lang="ja-JP" altLang="en-US" smtClean="0"/>
              <a:t>22</a:t>
            </a:fld>
            <a:endParaRPr kumimoji="1" lang="ja-JP" altLang="en-US"/>
          </a:p>
        </p:txBody>
      </p:sp>
    </p:spTree>
    <p:extLst>
      <p:ext uri="{BB962C8B-B14F-4D97-AF65-F5344CB8AC3E}">
        <p14:creationId xmlns:p14="http://schemas.microsoft.com/office/powerpoint/2010/main" val="3886296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765533"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６　納品する電子記録媒体</a:t>
            </a:r>
            <a:r>
              <a:rPr kumimoji="1" lang="en-US" altLang="ja-JP" sz="2800" b="1">
                <a:solidFill>
                  <a:schemeClr val="bg1"/>
                </a:solidFill>
                <a:effectLst/>
                <a:latin typeface="Meiryo UI" panose="020B0604030504040204" pitchFamily="50" charset="-128"/>
                <a:ea typeface="Meiryo UI" panose="020B0604030504040204" pitchFamily="50" charset="-128"/>
              </a:rPr>
              <a:t>_1/1</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pic>
        <p:nvPicPr>
          <p:cNvPr id="9" name="図 8">
            <a:extLst>
              <a:ext uri="{FF2B5EF4-FFF2-40B4-BE49-F238E27FC236}">
                <a16:creationId xmlns:a16="http://schemas.microsoft.com/office/drawing/2014/main" id="{047C54BB-7960-87C3-D80D-0F9F4555D631}"/>
              </a:ext>
            </a:extLst>
          </p:cNvPr>
          <p:cNvPicPr>
            <a:picLocks noChangeAspect="1"/>
          </p:cNvPicPr>
          <p:nvPr/>
        </p:nvPicPr>
        <p:blipFill>
          <a:blip r:embed="rId2"/>
          <a:stretch>
            <a:fillRect/>
          </a:stretch>
        </p:blipFill>
        <p:spPr>
          <a:xfrm>
            <a:off x="390074" y="1674795"/>
            <a:ext cx="4116626" cy="4116626"/>
          </a:xfrm>
          <a:prstGeom prst="rect">
            <a:avLst/>
          </a:prstGeom>
        </p:spPr>
      </p:pic>
      <p:sp>
        <p:nvSpPr>
          <p:cNvPr id="10" name="正方形/長方形 9">
            <a:extLst>
              <a:ext uri="{FF2B5EF4-FFF2-40B4-BE49-F238E27FC236}">
                <a16:creationId xmlns:a16="http://schemas.microsoft.com/office/drawing/2014/main" id="{07DE7FB0-3CBA-C926-60A4-2A0EC60C4C66}"/>
              </a:ext>
            </a:extLst>
          </p:cNvPr>
          <p:cNvSpPr/>
          <p:nvPr/>
        </p:nvSpPr>
        <p:spPr>
          <a:xfrm>
            <a:off x="1287063" y="2236634"/>
            <a:ext cx="2527243" cy="7857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000">
                <a:solidFill>
                  <a:schemeClr val="tx1"/>
                </a:solidFill>
                <a:effectLst/>
                <a:latin typeface="Meiryo UI" panose="020B0604030504040204" pitchFamily="50" charset="-128"/>
                <a:ea typeface="Meiryo UI" panose="020B0604030504040204" pitchFamily="50" charset="-128"/>
              </a:rPr>
              <a:t>工事名　●●●●●●●●●●●●工事</a:t>
            </a:r>
            <a:endParaRPr kumimoji="1" lang="en-US" altLang="ja-JP" sz="1000">
              <a:solidFill>
                <a:schemeClr val="tx1"/>
              </a:solidFill>
              <a:effectLst/>
              <a:latin typeface="Meiryo UI" panose="020B0604030504040204" pitchFamily="50" charset="-128"/>
              <a:ea typeface="Meiryo UI" panose="020B0604030504040204" pitchFamily="50" charset="-128"/>
            </a:endParaRPr>
          </a:p>
          <a:p>
            <a:r>
              <a:rPr kumimoji="1" lang="ja-JP" altLang="en-US" sz="1000">
                <a:solidFill>
                  <a:schemeClr val="tx1"/>
                </a:solidFill>
                <a:effectLst/>
                <a:latin typeface="Meiryo UI" panose="020B0604030504040204" pitchFamily="50" charset="-128"/>
                <a:ea typeface="Meiryo UI" panose="020B0604030504040204" pitchFamily="50" charset="-128"/>
              </a:rPr>
              <a:t>建物名　●●●●●●●●●●●●●●</a:t>
            </a:r>
            <a:endParaRPr kumimoji="1" lang="en-US" altLang="ja-JP" sz="1000">
              <a:solidFill>
                <a:schemeClr val="tx1"/>
              </a:solidFill>
              <a:effectLst/>
              <a:latin typeface="Meiryo UI" panose="020B0604030504040204" pitchFamily="50" charset="-128"/>
              <a:ea typeface="Meiryo UI" panose="020B0604030504040204" pitchFamily="50" charset="-128"/>
            </a:endParaRPr>
          </a:p>
          <a:p>
            <a:r>
              <a:rPr kumimoji="1" lang="ja-JP" altLang="en-US" sz="1000">
                <a:solidFill>
                  <a:schemeClr val="tx1"/>
                </a:solidFill>
                <a:latin typeface="Meiryo UI" panose="020B0604030504040204" pitchFamily="50" charset="-128"/>
                <a:ea typeface="Meiryo UI" panose="020B0604030504040204" pitchFamily="50" charset="-128"/>
              </a:rPr>
              <a:t>受注者　●●●●建設株式会社</a:t>
            </a:r>
            <a:endParaRPr kumimoji="1" lang="en-US" altLang="ja-JP" sz="1000">
              <a:solidFill>
                <a:schemeClr val="tx1"/>
              </a:solidFill>
              <a:latin typeface="Meiryo UI" panose="020B0604030504040204" pitchFamily="50" charset="-128"/>
              <a:ea typeface="Meiryo UI" panose="020B0604030504040204" pitchFamily="50" charset="-128"/>
            </a:endParaRPr>
          </a:p>
          <a:p>
            <a:r>
              <a:rPr kumimoji="1" lang="ja-JP" altLang="en-US" sz="1000">
                <a:solidFill>
                  <a:schemeClr val="tx1"/>
                </a:solidFill>
                <a:effectLst/>
                <a:latin typeface="Meiryo UI" panose="020B0604030504040204" pitchFamily="50" charset="-128"/>
                <a:ea typeface="Meiryo UI" panose="020B0604030504040204" pitchFamily="50" charset="-128"/>
              </a:rPr>
              <a:t>作成日　令和●年●月●日</a:t>
            </a:r>
            <a:endParaRPr kumimoji="1" lang="en-US" altLang="ja-JP" sz="1000">
              <a:solidFill>
                <a:schemeClr val="tx1"/>
              </a:solidFill>
              <a:effectLst/>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E114416F-75C9-292C-E611-A0E72CCB8A7B}"/>
              </a:ext>
            </a:extLst>
          </p:cNvPr>
          <p:cNvSpPr/>
          <p:nvPr/>
        </p:nvSpPr>
        <p:spPr>
          <a:xfrm>
            <a:off x="1612718" y="4573967"/>
            <a:ext cx="2527243" cy="7873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000">
                <a:solidFill>
                  <a:schemeClr val="tx1"/>
                </a:solidFill>
                <a:effectLst/>
                <a:latin typeface="Meiryo UI" panose="020B0604030504040204" pitchFamily="50" charset="-128"/>
                <a:ea typeface="Meiryo UI" panose="020B0604030504040204" pitchFamily="50" charset="-128"/>
              </a:rPr>
              <a:t>ウイルスチェックに関する情報</a:t>
            </a:r>
            <a:endParaRPr kumimoji="1" lang="en-US" altLang="ja-JP" sz="1000">
              <a:solidFill>
                <a:schemeClr val="tx1"/>
              </a:solidFill>
              <a:effectLst/>
              <a:latin typeface="Meiryo UI" panose="020B0604030504040204" pitchFamily="50" charset="-128"/>
              <a:ea typeface="Meiryo UI" panose="020B0604030504040204" pitchFamily="50" charset="-128"/>
            </a:endParaRPr>
          </a:p>
          <a:p>
            <a:r>
              <a:rPr kumimoji="1" lang="ja-JP" altLang="en-US" sz="1000">
                <a:solidFill>
                  <a:schemeClr val="tx1"/>
                </a:solidFill>
                <a:latin typeface="Meiryo UI" panose="020B0604030504040204" pitchFamily="50" charset="-128"/>
                <a:ea typeface="Meiryo UI" panose="020B0604030504040204" pitchFamily="50" charset="-128"/>
              </a:rPr>
              <a:t>ウイルス対策ソフト名：●●●●●</a:t>
            </a:r>
            <a:endParaRPr kumimoji="1" lang="en-US" altLang="ja-JP" sz="1000">
              <a:solidFill>
                <a:schemeClr val="tx1"/>
              </a:solidFill>
              <a:latin typeface="Meiryo UI" panose="020B0604030504040204" pitchFamily="50" charset="-128"/>
              <a:ea typeface="Meiryo UI" panose="020B0604030504040204" pitchFamily="50" charset="-128"/>
            </a:endParaRPr>
          </a:p>
          <a:p>
            <a:r>
              <a:rPr kumimoji="1" lang="ja-JP" altLang="en-US" sz="1000">
                <a:solidFill>
                  <a:schemeClr val="tx1"/>
                </a:solidFill>
                <a:latin typeface="Meiryo UI" panose="020B0604030504040204" pitchFamily="50" charset="-128"/>
                <a:ea typeface="Meiryo UI" panose="020B0604030504040204" pitchFamily="50" charset="-128"/>
              </a:rPr>
              <a:t>ウイルス定義：</a:t>
            </a:r>
            <a:r>
              <a:rPr kumimoji="1" lang="en-US" altLang="ja-JP" sz="1000">
                <a:solidFill>
                  <a:schemeClr val="tx1"/>
                </a:solidFill>
                <a:latin typeface="Meiryo UI" panose="020B0604030504040204" pitchFamily="50" charset="-128"/>
                <a:ea typeface="Meiryo UI" panose="020B0604030504040204" pitchFamily="50" charset="-128"/>
              </a:rPr>
              <a:t>0000</a:t>
            </a:r>
            <a:r>
              <a:rPr kumimoji="1" lang="ja-JP" altLang="en-US" sz="1000">
                <a:solidFill>
                  <a:schemeClr val="tx1"/>
                </a:solidFill>
                <a:latin typeface="Meiryo UI" panose="020B0604030504040204" pitchFamily="50" charset="-128"/>
                <a:ea typeface="Meiryo UI" panose="020B0604030504040204" pitchFamily="50" charset="-128"/>
              </a:rPr>
              <a:t>年</a:t>
            </a:r>
            <a:r>
              <a:rPr kumimoji="1" lang="en-US" altLang="ja-JP" sz="1000">
                <a:solidFill>
                  <a:schemeClr val="tx1"/>
                </a:solidFill>
                <a:latin typeface="Meiryo UI" panose="020B0604030504040204" pitchFamily="50" charset="-128"/>
                <a:ea typeface="Meiryo UI" panose="020B0604030504040204" pitchFamily="50" charset="-128"/>
              </a:rPr>
              <a:t>00</a:t>
            </a:r>
            <a:r>
              <a:rPr kumimoji="1" lang="ja-JP" altLang="en-US" sz="1000">
                <a:solidFill>
                  <a:schemeClr val="tx1"/>
                </a:solidFill>
                <a:latin typeface="Meiryo UI" panose="020B0604030504040204" pitchFamily="50" charset="-128"/>
                <a:ea typeface="Meiryo UI" panose="020B0604030504040204" pitchFamily="50" charset="-128"/>
              </a:rPr>
              <a:t>月</a:t>
            </a:r>
            <a:r>
              <a:rPr kumimoji="1" lang="en-US" altLang="ja-JP" sz="1000">
                <a:solidFill>
                  <a:schemeClr val="tx1"/>
                </a:solidFill>
                <a:latin typeface="Meiryo UI" panose="020B0604030504040204" pitchFamily="50" charset="-128"/>
                <a:ea typeface="Meiryo UI" panose="020B0604030504040204" pitchFamily="50" charset="-128"/>
              </a:rPr>
              <a:t>00</a:t>
            </a:r>
            <a:r>
              <a:rPr kumimoji="1" lang="ja-JP" altLang="en-US" sz="1000">
                <a:solidFill>
                  <a:schemeClr val="tx1"/>
                </a:solidFill>
                <a:latin typeface="Meiryo UI" panose="020B0604030504040204" pitchFamily="50" charset="-128"/>
                <a:ea typeface="Meiryo UI" panose="020B0604030504040204" pitchFamily="50" charset="-128"/>
              </a:rPr>
              <a:t>日</a:t>
            </a:r>
            <a:endParaRPr kumimoji="1" lang="en-US" altLang="ja-JP" sz="1000">
              <a:solidFill>
                <a:schemeClr val="tx1"/>
              </a:solidFill>
              <a:latin typeface="Meiryo UI" panose="020B0604030504040204" pitchFamily="50" charset="-128"/>
              <a:ea typeface="Meiryo UI" panose="020B0604030504040204" pitchFamily="50" charset="-128"/>
            </a:endParaRPr>
          </a:p>
          <a:p>
            <a:r>
              <a:rPr kumimoji="1" lang="ja-JP" altLang="en-US" sz="1000">
                <a:solidFill>
                  <a:schemeClr val="tx1"/>
                </a:solidFill>
                <a:effectLst/>
                <a:latin typeface="Meiryo UI" panose="020B0604030504040204" pitchFamily="50" charset="-128"/>
                <a:ea typeface="Meiryo UI" panose="020B0604030504040204" pitchFamily="50" charset="-128"/>
              </a:rPr>
              <a:t>フォーマット形式：</a:t>
            </a:r>
            <a:r>
              <a:rPr kumimoji="1" lang="en-US" altLang="ja-JP" sz="1000">
                <a:solidFill>
                  <a:schemeClr val="tx1"/>
                </a:solidFill>
                <a:effectLst/>
                <a:latin typeface="Meiryo UI" panose="020B0604030504040204" pitchFamily="50" charset="-128"/>
                <a:ea typeface="Meiryo UI" panose="020B0604030504040204" pitchFamily="50" charset="-128"/>
              </a:rPr>
              <a:t>UDF</a:t>
            </a:r>
          </a:p>
        </p:txBody>
      </p:sp>
      <p:sp>
        <p:nvSpPr>
          <p:cNvPr id="12" name="正方形/長方形 11">
            <a:extLst>
              <a:ext uri="{FF2B5EF4-FFF2-40B4-BE49-F238E27FC236}">
                <a16:creationId xmlns:a16="http://schemas.microsoft.com/office/drawing/2014/main" id="{6C73568A-C3A4-00F1-1EB3-D1F7525805EF}"/>
              </a:ext>
            </a:extLst>
          </p:cNvPr>
          <p:cNvSpPr/>
          <p:nvPr/>
        </p:nvSpPr>
        <p:spPr>
          <a:xfrm>
            <a:off x="281084" y="626482"/>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以下に従い作成してください。</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90769E3A-91A2-D924-A49E-D9480039D634}"/>
              </a:ext>
            </a:extLst>
          </p:cNvPr>
          <p:cNvSpPr/>
          <p:nvPr/>
        </p:nvSpPr>
        <p:spPr>
          <a:xfrm>
            <a:off x="4979168" y="1888029"/>
            <a:ext cx="3774758" cy="69721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latin typeface="Meiryo UI" panose="020B0604030504040204" pitchFamily="50" charset="-128"/>
                <a:ea typeface="Meiryo UI" panose="020B0604030504040204" pitchFamily="50" charset="-128"/>
              </a:rPr>
              <a:t>　工事名、建物名、受注者、作成年月日を印字する。</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C359C382-C18C-3508-9A6B-358709716948}"/>
              </a:ext>
            </a:extLst>
          </p:cNvPr>
          <p:cNvSpPr/>
          <p:nvPr/>
        </p:nvSpPr>
        <p:spPr>
          <a:xfrm>
            <a:off x="4979168" y="3022334"/>
            <a:ext cx="3774758" cy="12504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latin typeface="Meiryo UI" panose="020B0604030504040204" pitchFamily="50" charset="-128"/>
                <a:ea typeface="Meiryo UI" panose="020B0604030504040204" pitchFamily="50" charset="-128"/>
              </a:rPr>
              <a:t>　ウイルスチェックに関する情報（ウイルス対策ソフト名、ウイルス定義、フォーマット形式）の情報を印字する。</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cxnSp>
        <p:nvCxnSpPr>
          <p:cNvPr id="15" name="直線コネクタ 14">
            <a:extLst>
              <a:ext uri="{FF2B5EF4-FFF2-40B4-BE49-F238E27FC236}">
                <a16:creationId xmlns:a16="http://schemas.microsoft.com/office/drawing/2014/main" id="{DEA0793F-3C17-A404-9145-066FBA3743A2}"/>
              </a:ext>
            </a:extLst>
          </p:cNvPr>
          <p:cNvCxnSpPr>
            <a:cxnSpLocks/>
            <a:endCxn id="13" idx="1"/>
          </p:cNvCxnSpPr>
          <p:nvPr/>
        </p:nvCxnSpPr>
        <p:spPr>
          <a:xfrm flipV="1">
            <a:off x="3814306" y="2236634"/>
            <a:ext cx="1164862" cy="3158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0198D3CC-C774-7887-9CB3-3F5DFECFDAFC}"/>
              </a:ext>
            </a:extLst>
          </p:cNvPr>
          <p:cNvSpPr/>
          <p:nvPr/>
        </p:nvSpPr>
        <p:spPr>
          <a:xfrm>
            <a:off x="1204410" y="2059650"/>
            <a:ext cx="2609896" cy="96268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871EEA61-5F0F-A5AD-3943-55B4777AAF57}"/>
              </a:ext>
            </a:extLst>
          </p:cNvPr>
          <p:cNvSpPr/>
          <p:nvPr/>
        </p:nvSpPr>
        <p:spPr>
          <a:xfrm>
            <a:off x="1530065" y="4433974"/>
            <a:ext cx="2166036" cy="96268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CF341D2E-1C9F-6658-6462-19389B400E54}"/>
              </a:ext>
            </a:extLst>
          </p:cNvPr>
          <p:cNvCxnSpPr>
            <a:cxnSpLocks/>
            <a:stCxn id="19" idx="3"/>
            <a:endCxn id="14" idx="1"/>
          </p:cNvCxnSpPr>
          <p:nvPr/>
        </p:nvCxnSpPr>
        <p:spPr>
          <a:xfrm flipV="1">
            <a:off x="3696101" y="3647548"/>
            <a:ext cx="1283067" cy="126776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正方形/長方形 22">
            <a:extLst>
              <a:ext uri="{FF2B5EF4-FFF2-40B4-BE49-F238E27FC236}">
                <a16:creationId xmlns:a16="http://schemas.microsoft.com/office/drawing/2014/main" id="{75B7F578-DF28-BA80-C737-89D019DA30F8}"/>
              </a:ext>
            </a:extLst>
          </p:cNvPr>
          <p:cNvSpPr/>
          <p:nvPr/>
        </p:nvSpPr>
        <p:spPr>
          <a:xfrm>
            <a:off x="4979167" y="4771575"/>
            <a:ext cx="3774757" cy="8849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en-US" altLang="ja-JP" sz="1600">
                <a:solidFill>
                  <a:schemeClr val="tx1"/>
                </a:solidFill>
                <a:latin typeface="Meiryo UI" panose="020B0604030504040204" pitchFamily="50" charset="-128"/>
                <a:ea typeface="Meiryo UI" panose="020B0604030504040204" pitchFamily="50" charset="-128"/>
              </a:rPr>
              <a:t>※</a:t>
            </a:r>
            <a:r>
              <a:rPr kumimoji="1" lang="ja-JP" altLang="en-US" sz="1600">
                <a:solidFill>
                  <a:schemeClr val="tx1"/>
                </a:solidFill>
                <a:latin typeface="Meiryo UI" panose="020B0604030504040204" pitchFamily="50" charset="-128"/>
                <a:ea typeface="Meiryo UI" panose="020B0604030504040204" pitchFamily="50" charset="-128"/>
              </a:rPr>
              <a:t>　</a:t>
            </a:r>
            <a:r>
              <a:rPr kumimoji="1" lang="ja-JP" altLang="en-US" sz="1600">
                <a:solidFill>
                  <a:schemeClr val="tx1"/>
                </a:solidFill>
                <a:effectLst/>
                <a:latin typeface="Meiryo UI" panose="020B0604030504040204" pitchFamily="50" charset="-128"/>
                <a:ea typeface="Meiryo UI" panose="020B0604030504040204" pitchFamily="50" charset="-128"/>
              </a:rPr>
              <a:t>テプラ等のシール類は記録媒体を損傷す</a:t>
            </a:r>
            <a:endParaRPr kumimoji="1" lang="en-US" altLang="ja-JP" sz="16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1600">
                <a:solidFill>
                  <a:schemeClr val="tx1"/>
                </a:solidFill>
                <a:latin typeface="Meiryo UI" panose="020B0604030504040204" pitchFamily="50" charset="-128"/>
                <a:ea typeface="Meiryo UI" panose="020B0604030504040204" pitchFamily="50" charset="-128"/>
              </a:rPr>
              <a:t>　 </a:t>
            </a:r>
            <a:r>
              <a:rPr kumimoji="1" lang="ja-JP" altLang="en-US" sz="1600">
                <a:solidFill>
                  <a:schemeClr val="tx1"/>
                </a:solidFill>
                <a:effectLst/>
                <a:latin typeface="Meiryo UI" panose="020B0604030504040204" pitchFamily="50" charset="-128"/>
                <a:ea typeface="Meiryo UI" panose="020B0604030504040204" pitchFamily="50" charset="-128"/>
              </a:rPr>
              <a:t>る可能性があるため、使用しないでください。</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1367C3ED-7D3C-2351-1F63-11FB6AF79AA4}"/>
              </a:ext>
            </a:extLst>
          </p:cNvPr>
          <p:cNvSpPr>
            <a:spLocks noGrp="1"/>
          </p:cNvSpPr>
          <p:nvPr>
            <p:ph type="sldNum" sz="quarter" idx="12"/>
          </p:nvPr>
        </p:nvSpPr>
        <p:spPr/>
        <p:txBody>
          <a:bodyPr/>
          <a:lstStyle/>
          <a:p>
            <a:fld id="{0E48EFFD-9C18-4715-9BD1-08F9187DA49F}" type="slidenum">
              <a:rPr kumimoji="1" lang="ja-JP" altLang="en-US" smtClean="0"/>
              <a:t>23</a:t>
            </a:fld>
            <a:endParaRPr kumimoji="1" lang="ja-JP" altLang="en-US"/>
          </a:p>
        </p:txBody>
      </p:sp>
    </p:spTree>
    <p:extLst>
      <p:ext uri="{BB962C8B-B14F-4D97-AF65-F5344CB8AC3E}">
        <p14:creationId xmlns:p14="http://schemas.microsoft.com/office/powerpoint/2010/main" val="17310460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７　紙媒体の提出</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996F48F-5020-FD0A-2D96-2348C263F6ED}"/>
              </a:ext>
            </a:extLst>
          </p:cNvPr>
          <p:cNvSpPr>
            <a:spLocks noGrp="1"/>
          </p:cNvSpPr>
          <p:nvPr>
            <p:ph type="sldNum" sz="quarter" idx="12"/>
          </p:nvPr>
        </p:nvSpPr>
        <p:spPr/>
        <p:txBody>
          <a:bodyPr/>
          <a:lstStyle/>
          <a:p>
            <a:fld id="{0E48EFFD-9C18-4715-9BD1-08F9187DA49F}" type="slidenum">
              <a:rPr kumimoji="1" lang="ja-JP" altLang="en-US" smtClean="0"/>
              <a:t>24</a:t>
            </a:fld>
            <a:endParaRPr kumimoji="1" lang="ja-JP" altLang="en-US"/>
          </a:p>
        </p:txBody>
      </p:sp>
    </p:spTree>
    <p:extLst>
      <p:ext uri="{BB962C8B-B14F-4D97-AF65-F5344CB8AC3E}">
        <p14:creationId xmlns:p14="http://schemas.microsoft.com/office/powerpoint/2010/main" val="2182627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1BD885B2-C35A-AC7E-E80F-3FF0C63608CB}"/>
              </a:ext>
            </a:extLst>
          </p:cNvPr>
          <p:cNvPicPr>
            <a:picLocks noChangeAspect="1"/>
          </p:cNvPicPr>
          <p:nvPr/>
        </p:nvPicPr>
        <p:blipFill>
          <a:blip r:embed="rId2"/>
          <a:stretch>
            <a:fillRect/>
          </a:stretch>
        </p:blipFill>
        <p:spPr>
          <a:xfrm>
            <a:off x="6370865" y="1090865"/>
            <a:ext cx="1936372" cy="1142896"/>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７　紙媒体の提出</a:t>
            </a:r>
            <a:r>
              <a:rPr kumimoji="1" lang="en-US" altLang="ja-JP" sz="2800" b="1">
                <a:solidFill>
                  <a:schemeClr val="bg1"/>
                </a:solidFill>
                <a:effectLst/>
                <a:latin typeface="Meiryo UI" panose="020B0604030504040204" pitchFamily="50" charset="-128"/>
                <a:ea typeface="Meiryo UI" panose="020B0604030504040204" pitchFamily="50" charset="-128"/>
              </a:rPr>
              <a:t>_1/1</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2ABC5267-3478-62FB-578C-5CCDA74DC683}"/>
              </a:ext>
            </a:extLst>
          </p:cNvPr>
          <p:cNvSpPr/>
          <p:nvPr/>
        </p:nvSpPr>
        <p:spPr>
          <a:xfrm>
            <a:off x="346508" y="923609"/>
            <a:ext cx="5750621" cy="184459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作成書類一覧のうち、紙提出に「●」が付いている書類は、紙媒体で納品してください。（右図参照）</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A9D946C-8A0A-4325-4FBE-61941D483882}"/>
              </a:ext>
            </a:extLst>
          </p:cNvPr>
          <p:cNvSpPr/>
          <p:nvPr/>
        </p:nvSpPr>
        <p:spPr>
          <a:xfrm>
            <a:off x="7647438" y="1603657"/>
            <a:ext cx="406896" cy="28898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24BDACF-C646-F48A-02BA-B0E4B304ABDF}"/>
              </a:ext>
            </a:extLst>
          </p:cNvPr>
          <p:cNvSpPr/>
          <p:nvPr/>
        </p:nvSpPr>
        <p:spPr>
          <a:xfrm>
            <a:off x="346508" y="3188520"/>
            <a:ext cx="4225493" cy="307271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なお、紙提出の書類のうち、</a:t>
            </a:r>
            <a:r>
              <a:rPr kumimoji="1" lang="en-US" altLang="ja-JP" sz="2400" b="1">
                <a:solidFill>
                  <a:srgbClr val="0000FF"/>
                </a:solidFill>
                <a:effectLst/>
                <a:latin typeface="Meiryo UI" panose="020B0604030504040204" pitchFamily="50" charset="-128"/>
                <a:ea typeface="Meiryo UI" panose="020B0604030504040204" pitchFamily="50" charset="-128"/>
              </a:rPr>
              <a:t>02_</a:t>
            </a:r>
            <a:r>
              <a:rPr kumimoji="1" lang="ja-JP" altLang="en-US" sz="2400" b="1">
                <a:solidFill>
                  <a:srgbClr val="0000FF"/>
                </a:solidFill>
                <a:effectLst/>
                <a:latin typeface="Meiryo UI" panose="020B0604030504040204" pitchFamily="50" charset="-128"/>
                <a:ea typeface="Meiryo UI" panose="020B0604030504040204" pitchFamily="50" charset="-128"/>
              </a:rPr>
              <a:t>図面については</a:t>
            </a:r>
            <a:r>
              <a:rPr kumimoji="1" lang="ja-JP" altLang="en-US" sz="2400">
                <a:solidFill>
                  <a:schemeClr val="tx1"/>
                </a:solidFill>
                <a:effectLst/>
                <a:latin typeface="Meiryo UI" panose="020B0604030504040204" pitchFamily="50" charset="-128"/>
                <a:ea typeface="Meiryo UI" panose="020B0604030504040204" pitchFamily="50" charset="-128"/>
              </a:rPr>
              <a:t>、現場説明書「</a:t>
            </a:r>
            <a:r>
              <a:rPr kumimoji="1" lang="ja-JP" altLang="en-US" sz="2400" b="1">
                <a:solidFill>
                  <a:srgbClr val="FF0000"/>
                </a:solidFill>
                <a:effectLst/>
                <a:latin typeface="Meiryo UI" panose="020B0604030504040204" pitchFamily="50" charset="-128"/>
                <a:ea typeface="Meiryo UI" panose="020B0604030504040204" pitchFamily="50" charset="-128"/>
              </a:rPr>
              <a:t>完成図作成要領（新築工事版）</a:t>
            </a:r>
            <a:r>
              <a:rPr kumimoji="1" lang="ja-JP" altLang="en-US" sz="2400">
                <a:solidFill>
                  <a:schemeClr val="tx1"/>
                </a:solidFill>
                <a:effectLst/>
                <a:latin typeface="Meiryo UI" panose="020B0604030504040204" pitchFamily="50" charset="-128"/>
                <a:ea typeface="Meiryo UI" panose="020B0604030504040204" pitchFamily="50" charset="-128"/>
              </a:rPr>
              <a:t>」に従い、作成し、納品してください。</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pic>
        <p:nvPicPr>
          <p:cNvPr id="16" name="図 15">
            <a:extLst>
              <a:ext uri="{FF2B5EF4-FFF2-40B4-BE49-F238E27FC236}">
                <a16:creationId xmlns:a16="http://schemas.microsoft.com/office/drawing/2014/main" id="{922520B1-66D2-3319-DC52-09435A6031CF}"/>
              </a:ext>
            </a:extLst>
          </p:cNvPr>
          <p:cNvPicPr>
            <a:picLocks noChangeAspect="1"/>
          </p:cNvPicPr>
          <p:nvPr/>
        </p:nvPicPr>
        <p:blipFill>
          <a:blip r:embed="rId3"/>
          <a:stretch>
            <a:fillRect/>
          </a:stretch>
        </p:blipFill>
        <p:spPr>
          <a:xfrm>
            <a:off x="4781360" y="3262306"/>
            <a:ext cx="3699277" cy="1844599"/>
          </a:xfrm>
          <a:prstGeom prst="rect">
            <a:avLst/>
          </a:prstGeom>
        </p:spPr>
      </p:pic>
      <p:sp>
        <p:nvSpPr>
          <p:cNvPr id="8" name="スライド番号プレースホルダー 7">
            <a:extLst>
              <a:ext uri="{FF2B5EF4-FFF2-40B4-BE49-F238E27FC236}">
                <a16:creationId xmlns:a16="http://schemas.microsoft.com/office/drawing/2014/main" id="{07EF69C8-9C71-CD7B-0698-4B6166366FDC}"/>
              </a:ext>
            </a:extLst>
          </p:cNvPr>
          <p:cNvSpPr>
            <a:spLocks noGrp="1"/>
          </p:cNvSpPr>
          <p:nvPr>
            <p:ph type="sldNum" sz="quarter" idx="12"/>
          </p:nvPr>
        </p:nvSpPr>
        <p:spPr/>
        <p:txBody>
          <a:bodyPr/>
          <a:lstStyle/>
          <a:p>
            <a:fld id="{0E48EFFD-9C18-4715-9BD1-08F9187DA49F}" type="slidenum">
              <a:rPr kumimoji="1" lang="ja-JP" altLang="en-US" smtClean="0"/>
              <a:t>25</a:t>
            </a:fld>
            <a:endParaRPr kumimoji="1" lang="ja-JP" altLang="en-US"/>
          </a:p>
        </p:txBody>
      </p:sp>
    </p:spTree>
    <p:extLst>
      <p:ext uri="{BB962C8B-B14F-4D97-AF65-F5344CB8AC3E}">
        <p14:creationId xmlns:p14="http://schemas.microsoft.com/office/powerpoint/2010/main" val="3356294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８　納品のセット</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A9F3F3DF-7BF4-D72D-9E02-0B613684C728}"/>
              </a:ext>
            </a:extLst>
          </p:cNvPr>
          <p:cNvSpPr>
            <a:spLocks noGrp="1"/>
          </p:cNvSpPr>
          <p:nvPr>
            <p:ph type="sldNum" sz="quarter" idx="12"/>
          </p:nvPr>
        </p:nvSpPr>
        <p:spPr/>
        <p:txBody>
          <a:bodyPr/>
          <a:lstStyle/>
          <a:p>
            <a:fld id="{0E48EFFD-9C18-4715-9BD1-08F9187DA49F}" type="slidenum">
              <a:rPr kumimoji="1" lang="ja-JP" altLang="en-US" smtClean="0"/>
              <a:t>26</a:t>
            </a:fld>
            <a:endParaRPr kumimoji="1" lang="ja-JP" altLang="en-US"/>
          </a:p>
        </p:txBody>
      </p:sp>
    </p:spTree>
    <p:extLst>
      <p:ext uri="{BB962C8B-B14F-4D97-AF65-F5344CB8AC3E}">
        <p14:creationId xmlns:p14="http://schemas.microsoft.com/office/powerpoint/2010/main" val="13704115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８　納品のセット</a:t>
            </a:r>
            <a:r>
              <a:rPr kumimoji="1" lang="en-US" altLang="ja-JP" sz="2800" b="1">
                <a:solidFill>
                  <a:schemeClr val="bg1"/>
                </a:solidFill>
                <a:effectLst/>
                <a:latin typeface="Meiryo UI" panose="020B0604030504040204" pitchFamily="50" charset="-128"/>
                <a:ea typeface="Meiryo UI" panose="020B0604030504040204" pitchFamily="50" charset="-128"/>
              </a:rPr>
              <a:t>_1/</a:t>
            </a:r>
            <a:r>
              <a:rPr kumimoji="1" lang="ja-JP" altLang="en-US" sz="2800" b="1">
                <a:solidFill>
                  <a:schemeClr val="bg1"/>
                </a:solidFill>
                <a:latin typeface="Meiryo UI" panose="020B0604030504040204" pitchFamily="50" charset="-128"/>
                <a:ea typeface="Meiryo UI" panose="020B0604030504040204" pitchFamily="50" charset="-128"/>
              </a:rPr>
              <a:t>６</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A13588B-7F6E-7DCE-3F9D-CF5C74E5D2E0}"/>
              </a:ext>
            </a:extLst>
          </p:cNvPr>
          <p:cNvSpPr/>
          <p:nvPr/>
        </p:nvSpPr>
        <p:spPr>
          <a:xfrm>
            <a:off x="281084" y="626482"/>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000">
                <a:solidFill>
                  <a:schemeClr val="tx1"/>
                </a:solidFill>
                <a:effectLst/>
                <a:latin typeface="Meiryo UI" panose="020B0604030504040204" pitchFamily="50" charset="-128"/>
                <a:ea typeface="Meiryo UI" panose="020B0604030504040204" pitchFamily="50" charset="-128"/>
              </a:rPr>
              <a:t>最終的な納品は、</a:t>
            </a:r>
            <a:r>
              <a:rPr kumimoji="1" lang="ja-JP" altLang="en-US" sz="2000">
                <a:solidFill>
                  <a:srgbClr val="FF0000"/>
                </a:solidFill>
                <a:effectLst/>
                <a:latin typeface="Meiryo UI" panose="020B0604030504040204" pitchFamily="50" charset="-128"/>
                <a:ea typeface="Meiryo UI" panose="020B0604030504040204" pitchFamily="50" charset="-128"/>
              </a:rPr>
              <a:t>工事保存書類</a:t>
            </a:r>
            <a:r>
              <a:rPr kumimoji="1" lang="ja-JP" altLang="en-US" sz="2000">
                <a:solidFill>
                  <a:schemeClr val="tx1"/>
                </a:solidFill>
                <a:effectLst/>
                <a:latin typeface="Meiryo UI" panose="020B0604030504040204" pitchFamily="50" charset="-128"/>
                <a:ea typeface="Meiryo UI" panose="020B0604030504040204" pitchFamily="50" charset="-128"/>
              </a:rPr>
              <a:t>と</a:t>
            </a:r>
            <a:r>
              <a:rPr kumimoji="1" lang="ja-JP" altLang="en-US" sz="2000">
                <a:solidFill>
                  <a:srgbClr val="0000FF"/>
                </a:solidFill>
                <a:effectLst/>
                <a:latin typeface="Meiryo UI" panose="020B0604030504040204" pitchFamily="50" charset="-128"/>
                <a:ea typeface="Meiryo UI" panose="020B0604030504040204" pitchFamily="50" charset="-128"/>
              </a:rPr>
              <a:t>工事引継書類</a:t>
            </a:r>
            <a:r>
              <a:rPr kumimoji="1" lang="ja-JP" altLang="en-US" sz="2000">
                <a:solidFill>
                  <a:schemeClr val="tx1"/>
                </a:solidFill>
                <a:effectLst/>
                <a:latin typeface="Meiryo UI" panose="020B0604030504040204" pitchFamily="50" charset="-128"/>
                <a:ea typeface="Meiryo UI" panose="020B0604030504040204" pitchFamily="50" charset="-128"/>
              </a:rPr>
              <a:t>の２つを納品してください。</a:t>
            </a:r>
            <a:endParaRPr kumimoji="1" lang="en-US" altLang="ja-JP" sz="2000">
              <a:solidFill>
                <a:schemeClr val="tx1"/>
              </a:solidFill>
              <a:effectLst/>
              <a:latin typeface="Meiryo UI" panose="020B0604030504040204" pitchFamily="50" charset="-128"/>
              <a:ea typeface="Meiryo UI" panose="020B0604030504040204" pitchFamily="50" charset="-128"/>
            </a:endParaRPr>
          </a:p>
        </p:txBody>
      </p:sp>
      <p:graphicFrame>
        <p:nvGraphicFramePr>
          <p:cNvPr id="6" name="表 5">
            <a:extLst>
              <a:ext uri="{FF2B5EF4-FFF2-40B4-BE49-F238E27FC236}">
                <a16:creationId xmlns:a16="http://schemas.microsoft.com/office/drawing/2014/main" id="{DFE03639-D1D0-7C3B-992F-0EF8939031B2}"/>
              </a:ext>
            </a:extLst>
          </p:cNvPr>
          <p:cNvGraphicFramePr>
            <a:graphicFrameLocks noGrp="1"/>
          </p:cNvGraphicFramePr>
          <p:nvPr/>
        </p:nvGraphicFramePr>
        <p:xfrm>
          <a:off x="337860" y="1252965"/>
          <a:ext cx="8468280" cy="4791700"/>
        </p:xfrm>
        <a:graphic>
          <a:graphicData uri="http://schemas.openxmlformats.org/drawingml/2006/table">
            <a:tbl>
              <a:tblPr firstRow="1" bandRow="1">
                <a:tableStyleId>{5C22544A-7EE6-4342-B048-85BDC9FD1C3A}</a:tableStyleId>
              </a:tblPr>
              <a:tblGrid>
                <a:gridCol w="4234140">
                  <a:extLst>
                    <a:ext uri="{9D8B030D-6E8A-4147-A177-3AD203B41FA5}">
                      <a16:colId xmlns:a16="http://schemas.microsoft.com/office/drawing/2014/main" val="3550656256"/>
                    </a:ext>
                  </a:extLst>
                </a:gridCol>
                <a:gridCol w="4234140">
                  <a:extLst>
                    <a:ext uri="{9D8B030D-6E8A-4147-A177-3AD203B41FA5}">
                      <a16:colId xmlns:a16="http://schemas.microsoft.com/office/drawing/2014/main" val="3783166129"/>
                    </a:ext>
                  </a:extLst>
                </a:gridCol>
              </a:tblGrid>
              <a:tr h="670212">
                <a:tc>
                  <a:txBody>
                    <a:bodyPr/>
                    <a:lstStyle/>
                    <a:p>
                      <a:pPr algn="ctr"/>
                      <a:r>
                        <a:rPr kumimoji="1" lang="ja-JP" altLang="en-US">
                          <a:latin typeface="Meiryo UI" panose="020B0604030504040204" pitchFamily="50" charset="-128"/>
                          <a:ea typeface="Meiryo UI" panose="020B0604030504040204" pitchFamily="50" charset="-128"/>
                        </a:rPr>
                        <a:t>工　事　保　存　書　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D114A"/>
                    </a:solidFill>
                  </a:tcPr>
                </a:tc>
                <a:tc>
                  <a:txBody>
                    <a:bodyPr/>
                    <a:lstStyle/>
                    <a:p>
                      <a:pPr algn="ctr"/>
                      <a:r>
                        <a:rPr kumimoji="1" lang="ja-JP" altLang="en-US">
                          <a:latin typeface="Meiryo UI" panose="020B0604030504040204" pitchFamily="50" charset="-128"/>
                          <a:ea typeface="Meiryo UI" panose="020B0604030504040204" pitchFamily="50" charset="-128"/>
                        </a:rPr>
                        <a:t>工　事　引　継　書　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43D78"/>
                    </a:solidFill>
                  </a:tcPr>
                </a:tc>
                <a:extLst>
                  <a:ext uri="{0D108BD9-81ED-4DB2-BD59-A6C34878D82A}">
                    <a16:rowId xmlns:a16="http://schemas.microsoft.com/office/drawing/2014/main" val="504259286"/>
                  </a:ext>
                </a:extLst>
              </a:tr>
              <a:tr h="4121488">
                <a:tc>
                  <a:txBody>
                    <a:bodyPr/>
                    <a:lstStyle/>
                    <a:p>
                      <a:endParaRPr kumimoji="1" lang="ja-JP" altLang="en-US">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0680378"/>
                  </a:ext>
                </a:extLst>
              </a:tr>
            </a:tbl>
          </a:graphicData>
        </a:graphic>
      </p:graphicFrame>
      <p:pic>
        <p:nvPicPr>
          <p:cNvPr id="14" name="図 13">
            <a:extLst>
              <a:ext uri="{FF2B5EF4-FFF2-40B4-BE49-F238E27FC236}">
                <a16:creationId xmlns:a16="http://schemas.microsoft.com/office/drawing/2014/main" id="{BDD55B6C-2628-F1BD-1267-5E66F8BB2338}"/>
              </a:ext>
            </a:extLst>
          </p:cNvPr>
          <p:cNvPicPr>
            <a:picLocks noChangeAspect="1"/>
          </p:cNvPicPr>
          <p:nvPr/>
        </p:nvPicPr>
        <p:blipFill>
          <a:blip r:embed="rId2"/>
          <a:stretch>
            <a:fillRect/>
          </a:stretch>
        </p:blipFill>
        <p:spPr>
          <a:xfrm>
            <a:off x="968642" y="2614775"/>
            <a:ext cx="1536833" cy="3019977"/>
          </a:xfrm>
          <a:prstGeom prst="rect">
            <a:avLst/>
          </a:prstGeom>
        </p:spPr>
      </p:pic>
      <p:grpSp>
        <p:nvGrpSpPr>
          <p:cNvPr id="15" name="グループ化 14">
            <a:extLst>
              <a:ext uri="{FF2B5EF4-FFF2-40B4-BE49-F238E27FC236}">
                <a16:creationId xmlns:a16="http://schemas.microsoft.com/office/drawing/2014/main" id="{580B2AF6-E673-24E2-49EB-7C977E52BF99}"/>
              </a:ext>
            </a:extLst>
          </p:cNvPr>
          <p:cNvGrpSpPr/>
          <p:nvPr/>
        </p:nvGrpSpPr>
        <p:grpSpPr>
          <a:xfrm>
            <a:off x="5082140" y="2614774"/>
            <a:ext cx="2030929" cy="3019977"/>
            <a:chOff x="7040095" y="3976372"/>
            <a:chExt cx="1407160" cy="1904184"/>
          </a:xfrm>
        </p:grpSpPr>
        <p:pic>
          <p:nvPicPr>
            <p:cNvPr id="16" name="図 15">
              <a:extLst>
                <a:ext uri="{FF2B5EF4-FFF2-40B4-BE49-F238E27FC236}">
                  <a16:creationId xmlns:a16="http://schemas.microsoft.com/office/drawing/2014/main" id="{4D5F8430-9ED2-2B16-63EB-0C996EB7E6A1}"/>
                </a:ext>
              </a:extLst>
            </p:cNvPr>
            <p:cNvPicPr>
              <a:picLocks noChangeAspect="1"/>
            </p:cNvPicPr>
            <p:nvPr/>
          </p:nvPicPr>
          <p:blipFill>
            <a:blip r:embed="rId3"/>
            <a:stretch>
              <a:fillRect/>
            </a:stretch>
          </p:blipFill>
          <p:spPr>
            <a:xfrm>
              <a:off x="7040095" y="3976372"/>
              <a:ext cx="1407160" cy="1904184"/>
            </a:xfrm>
            <a:prstGeom prst="rect">
              <a:avLst/>
            </a:prstGeom>
          </p:spPr>
        </p:pic>
        <p:sp>
          <p:nvSpPr>
            <p:cNvPr id="30" name="正方形/長方形 29">
              <a:extLst>
                <a:ext uri="{FF2B5EF4-FFF2-40B4-BE49-F238E27FC236}">
                  <a16:creationId xmlns:a16="http://schemas.microsoft.com/office/drawing/2014/main" id="{5C98DC1F-1A76-25CD-4681-3A65B90B9D50}"/>
                </a:ext>
              </a:extLst>
            </p:cNvPr>
            <p:cNvSpPr/>
            <p:nvPr/>
          </p:nvSpPr>
          <p:spPr>
            <a:xfrm rot="865246">
              <a:off x="7187461" y="5752159"/>
              <a:ext cx="184150" cy="4571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3" name="正方形/長方形 32">
            <a:extLst>
              <a:ext uri="{FF2B5EF4-FFF2-40B4-BE49-F238E27FC236}">
                <a16:creationId xmlns:a16="http://schemas.microsoft.com/office/drawing/2014/main" id="{D0955C9F-3DB5-3C8E-2CE5-AA5CBB39159E}"/>
              </a:ext>
            </a:extLst>
          </p:cNvPr>
          <p:cNvSpPr/>
          <p:nvPr/>
        </p:nvSpPr>
        <p:spPr>
          <a:xfrm>
            <a:off x="337860" y="1953928"/>
            <a:ext cx="3984512" cy="3946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a:solidFill>
                  <a:schemeClr val="tx1"/>
                </a:solidFill>
                <a:effectLst/>
                <a:latin typeface="Meiryo UI" panose="020B0604030504040204" pitchFamily="50" charset="-128"/>
                <a:ea typeface="Meiryo UI" panose="020B0604030504040204" pitchFamily="50" charset="-128"/>
              </a:rPr>
              <a:t>※</a:t>
            </a:r>
            <a:r>
              <a:rPr kumimoji="1" lang="ja-JP" altLang="en-US">
                <a:solidFill>
                  <a:schemeClr val="tx1"/>
                </a:solidFill>
                <a:effectLst/>
                <a:latin typeface="Meiryo UI" panose="020B0604030504040204" pitchFamily="50" charset="-128"/>
                <a:ea typeface="Meiryo UI" panose="020B0604030504040204" pitchFamily="50" charset="-128"/>
              </a:rPr>
              <a:t>　工事部門保存用</a:t>
            </a:r>
            <a:endParaRPr kumimoji="1" lang="en-US" altLang="ja-JP">
              <a:solidFill>
                <a:schemeClr val="tx1"/>
              </a:solidFill>
              <a:effectLst/>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580E7A9E-780C-DC47-5E03-7D5F3FEF78BC}"/>
              </a:ext>
            </a:extLst>
          </p:cNvPr>
          <p:cNvSpPr/>
          <p:nvPr/>
        </p:nvSpPr>
        <p:spPr>
          <a:xfrm>
            <a:off x="4572000" y="1953928"/>
            <a:ext cx="3984512" cy="3946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a:solidFill>
                  <a:schemeClr val="tx1"/>
                </a:solidFill>
                <a:effectLst/>
                <a:latin typeface="Meiryo UI" panose="020B0604030504040204" pitchFamily="50" charset="-128"/>
                <a:ea typeface="Meiryo UI" panose="020B0604030504040204" pitchFamily="50" charset="-128"/>
              </a:rPr>
              <a:t>※</a:t>
            </a:r>
            <a:r>
              <a:rPr kumimoji="1" lang="ja-JP" altLang="en-US">
                <a:solidFill>
                  <a:schemeClr val="tx1"/>
                </a:solidFill>
                <a:effectLst/>
                <a:latin typeface="Meiryo UI" panose="020B0604030504040204" pitchFamily="50" charset="-128"/>
                <a:ea typeface="Meiryo UI" panose="020B0604030504040204" pitchFamily="50" charset="-128"/>
              </a:rPr>
              <a:t>　管理部門保存用</a:t>
            </a:r>
            <a:r>
              <a:rPr kumimoji="1" lang="ja-JP" altLang="en-US" sz="1400">
                <a:solidFill>
                  <a:schemeClr val="tx1"/>
                </a:solidFill>
                <a:effectLst/>
                <a:latin typeface="Meiryo UI" panose="020B0604030504040204" pitchFamily="50" charset="-128"/>
                <a:ea typeface="Meiryo UI" panose="020B0604030504040204" pitchFamily="50" charset="-128"/>
              </a:rPr>
              <a:t>（住まいセンター等）</a:t>
            </a:r>
            <a:endParaRPr kumimoji="1" lang="en-US" altLang="ja-JP">
              <a:solidFill>
                <a:schemeClr val="tx1"/>
              </a:solidFill>
              <a:effectLst/>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325573F6-3DD2-9033-23D2-50795E71FE47}"/>
              </a:ext>
            </a:extLst>
          </p:cNvPr>
          <p:cNvSpPr/>
          <p:nvPr/>
        </p:nvSpPr>
        <p:spPr>
          <a:xfrm>
            <a:off x="2461551" y="4807402"/>
            <a:ext cx="1716144" cy="827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4800" b="1">
                <a:solidFill>
                  <a:schemeClr val="tx1"/>
                </a:solidFill>
                <a:effectLst/>
                <a:latin typeface="Meiryo UI" panose="020B0604030504040204" pitchFamily="50" charset="-128"/>
                <a:ea typeface="Meiryo UI" panose="020B0604030504040204" pitchFamily="50" charset="-128"/>
              </a:rPr>
              <a:t>×</a:t>
            </a:r>
            <a:r>
              <a:rPr kumimoji="1" lang="ja-JP" altLang="en-US" sz="4800" b="1">
                <a:solidFill>
                  <a:schemeClr val="tx1"/>
                </a:solidFill>
                <a:effectLst/>
                <a:latin typeface="Meiryo UI" panose="020B0604030504040204" pitchFamily="50" charset="-128"/>
                <a:ea typeface="Meiryo UI" panose="020B0604030504040204" pitchFamily="50" charset="-128"/>
              </a:rPr>
              <a:t>１</a:t>
            </a:r>
            <a:r>
              <a:rPr kumimoji="1" lang="ja-JP" altLang="en-US" b="1">
                <a:solidFill>
                  <a:schemeClr val="tx1"/>
                </a:solidFill>
                <a:effectLst/>
                <a:latin typeface="Meiryo UI" panose="020B0604030504040204" pitchFamily="50" charset="-128"/>
                <a:ea typeface="Meiryo UI" panose="020B0604030504040204" pitchFamily="50" charset="-128"/>
              </a:rPr>
              <a:t>冊</a:t>
            </a:r>
            <a:endParaRPr kumimoji="1" lang="en-US" altLang="ja-JP" sz="4800" b="1">
              <a:solidFill>
                <a:schemeClr val="tx1"/>
              </a:solidFill>
              <a:effectLst/>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CB1F23DD-011A-C11B-1B70-FF1FA2FEA67A}"/>
              </a:ext>
            </a:extLst>
          </p:cNvPr>
          <p:cNvSpPr/>
          <p:nvPr/>
        </p:nvSpPr>
        <p:spPr>
          <a:xfrm>
            <a:off x="6910139" y="4807401"/>
            <a:ext cx="2030929" cy="827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4800" b="1">
                <a:solidFill>
                  <a:schemeClr val="tx1"/>
                </a:solidFill>
                <a:effectLst/>
                <a:latin typeface="Meiryo UI" panose="020B0604030504040204" pitchFamily="50" charset="-128"/>
                <a:ea typeface="Meiryo UI" panose="020B0604030504040204" pitchFamily="50" charset="-128"/>
              </a:rPr>
              <a:t>×</a:t>
            </a:r>
            <a:r>
              <a:rPr kumimoji="1" lang="ja-JP" altLang="en-US" sz="4800" b="1">
                <a:solidFill>
                  <a:schemeClr val="tx1"/>
                </a:solidFill>
                <a:effectLst/>
                <a:latin typeface="Meiryo UI" panose="020B0604030504040204" pitchFamily="50" charset="-128"/>
                <a:ea typeface="Meiryo UI" panose="020B0604030504040204" pitchFamily="50" charset="-128"/>
              </a:rPr>
              <a:t>５</a:t>
            </a:r>
            <a:r>
              <a:rPr kumimoji="1" lang="ja-JP" altLang="en-US" sz="1600" b="1">
                <a:solidFill>
                  <a:schemeClr val="tx1"/>
                </a:solidFill>
                <a:effectLst/>
                <a:latin typeface="Meiryo UI" panose="020B0604030504040204" pitchFamily="50" charset="-128"/>
                <a:ea typeface="Meiryo UI" panose="020B0604030504040204" pitchFamily="50" charset="-128"/>
              </a:rPr>
              <a:t>冊程度</a:t>
            </a:r>
            <a:endParaRPr kumimoji="1" lang="en-US" altLang="ja-JP" sz="4800" b="1">
              <a:solidFill>
                <a:schemeClr val="tx1"/>
              </a:solidFill>
              <a:effectLst/>
              <a:latin typeface="Meiryo UI" panose="020B0604030504040204" pitchFamily="50" charset="-128"/>
              <a:ea typeface="Meiryo UI" panose="020B0604030504040204" pitchFamily="50" charset="-128"/>
            </a:endParaRPr>
          </a:p>
        </p:txBody>
      </p:sp>
      <p:sp>
        <p:nvSpPr>
          <p:cNvPr id="7" name="スライド番号プレースホルダー 6">
            <a:extLst>
              <a:ext uri="{FF2B5EF4-FFF2-40B4-BE49-F238E27FC236}">
                <a16:creationId xmlns:a16="http://schemas.microsoft.com/office/drawing/2014/main" id="{663C251D-F99D-22CF-B890-7D1135C4EFDE}"/>
              </a:ext>
            </a:extLst>
          </p:cNvPr>
          <p:cNvSpPr>
            <a:spLocks noGrp="1"/>
          </p:cNvSpPr>
          <p:nvPr>
            <p:ph type="sldNum" sz="quarter" idx="12"/>
          </p:nvPr>
        </p:nvSpPr>
        <p:spPr/>
        <p:txBody>
          <a:bodyPr/>
          <a:lstStyle/>
          <a:p>
            <a:fld id="{0E48EFFD-9C18-4715-9BD1-08F9187DA49F}" type="slidenum">
              <a:rPr kumimoji="1" lang="ja-JP" altLang="en-US" smtClean="0"/>
              <a:t>27</a:t>
            </a:fld>
            <a:endParaRPr kumimoji="1" lang="ja-JP" altLang="en-US"/>
          </a:p>
        </p:txBody>
      </p:sp>
    </p:spTree>
    <p:extLst>
      <p:ext uri="{BB962C8B-B14F-4D97-AF65-F5344CB8AC3E}">
        <p14:creationId xmlns:p14="http://schemas.microsoft.com/office/powerpoint/2010/main" val="1311218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3B548599-CDFE-F4DF-E255-79F8C40338FD}"/>
              </a:ext>
            </a:extLst>
          </p:cNvPr>
          <p:cNvSpPr/>
          <p:nvPr/>
        </p:nvSpPr>
        <p:spPr>
          <a:xfrm>
            <a:off x="1352127" y="2653046"/>
            <a:ext cx="1978214" cy="2898073"/>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８　納品のセット</a:t>
            </a:r>
            <a:r>
              <a:rPr kumimoji="1" lang="en-US" altLang="ja-JP" sz="2800" b="1">
                <a:solidFill>
                  <a:schemeClr val="bg1"/>
                </a:solidFill>
                <a:effectLst/>
                <a:latin typeface="Meiryo UI" panose="020B0604030504040204" pitchFamily="50" charset="-128"/>
                <a:ea typeface="Meiryo UI" panose="020B0604030504040204" pitchFamily="50" charset="-128"/>
              </a:rPr>
              <a:t>_</a:t>
            </a:r>
            <a:r>
              <a:rPr kumimoji="1" lang="ja-JP" altLang="en-US" sz="2800" b="1">
                <a:solidFill>
                  <a:schemeClr val="bg1"/>
                </a:solidFill>
                <a:latin typeface="Meiryo UI" panose="020B0604030504040204" pitchFamily="50" charset="-128"/>
                <a:ea typeface="Meiryo UI" panose="020B0604030504040204" pitchFamily="50" charset="-128"/>
              </a:rPr>
              <a:t>２</a:t>
            </a:r>
            <a:r>
              <a:rPr kumimoji="1" lang="en-US" altLang="ja-JP" sz="2800" b="1">
                <a:solidFill>
                  <a:schemeClr val="bg1"/>
                </a:solidFill>
                <a:effectLst/>
                <a:latin typeface="Meiryo UI" panose="020B0604030504040204" pitchFamily="50" charset="-128"/>
                <a:ea typeface="Meiryo UI" panose="020B0604030504040204" pitchFamily="50" charset="-128"/>
              </a:rPr>
              <a:t>/</a:t>
            </a:r>
            <a:r>
              <a:rPr kumimoji="1" lang="ja-JP" altLang="en-US" sz="2800" b="1">
                <a:solidFill>
                  <a:schemeClr val="bg1"/>
                </a:solidFill>
                <a:latin typeface="Meiryo UI" panose="020B0604030504040204" pitchFamily="50" charset="-128"/>
                <a:ea typeface="Meiryo UI" panose="020B0604030504040204" pitchFamily="50" charset="-128"/>
              </a:rPr>
              <a:t>６</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A13588B-7F6E-7DCE-3F9D-CF5C74E5D2E0}"/>
              </a:ext>
            </a:extLst>
          </p:cNvPr>
          <p:cNvSpPr/>
          <p:nvPr/>
        </p:nvSpPr>
        <p:spPr>
          <a:xfrm>
            <a:off x="281084" y="626482"/>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000" b="1">
                <a:solidFill>
                  <a:srgbClr val="FF0000"/>
                </a:solidFill>
                <a:effectLst/>
                <a:latin typeface="Meiryo UI" panose="020B0604030504040204" pitchFamily="50" charset="-128"/>
                <a:ea typeface="Meiryo UI" panose="020B0604030504040204" pitchFamily="50" charset="-128"/>
              </a:rPr>
              <a:t>工事保存書類</a:t>
            </a:r>
            <a:r>
              <a:rPr kumimoji="1" lang="ja-JP" altLang="en-US" sz="2000">
                <a:solidFill>
                  <a:schemeClr val="tx1"/>
                </a:solidFill>
                <a:effectLst/>
                <a:latin typeface="Meiryo UI" panose="020B0604030504040204" pitchFamily="50" charset="-128"/>
                <a:ea typeface="Meiryo UI" panose="020B0604030504040204" pitchFamily="50" charset="-128"/>
              </a:rPr>
              <a:t>は以下に従い作成し、納品してください。</a:t>
            </a:r>
            <a:endParaRPr kumimoji="1" lang="en-US" altLang="ja-JP" sz="2000">
              <a:solidFill>
                <a:schemeClr val="tx1"/>
              </a:solidFill>
              <a:effectLst/>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2BA0C2E3-745E-AD65-4266-D1B8421A8ED0}"/>
              </a:ext>
            </a:extLst>
          </p:cNvPr>
          <p:cNvPicPr>
            <a:picLocks noChangeAspect="1"/>
          </p:cNvPicPr>
          <p:nvPr/>
        </p:nvPicPr>
        <p:blipFill>
          <a:blip r:embed="rId2"/>
          <a:stretch>
            <a:fillRect/>
          </a:stretch>
        </p:blipFill>
        <p:spPr>
          <a:xfrm>
            <a:off x="600195" y="2293651"/>
            <a:ext cx="2316259" cy="2898073"/>
          </a:xfrm>
          <a:prstGeom prst="rect">
            <a:avLst/>
          </a:prstGeom>
        </p:spPr>
      </p:pic>
      <p:pic>
        <p:nvPicPr>
          <p:cNvPr id="9" name="図 8">
            <a:extLst>
              <a:ext uri="{FF2B5EF4-FFF2-40B4-BE49-F238E27FC236}">
                <a16:creationId xmlns:a16="http://schemas.microsoft.com/office/drawing/2014/main" id="{B96DDBF8-EE75-B1B0-5339-7DD2E525FC1C}"/>
              </a:ext>
            </a:extLst>
          </p:cNvPr>
          <p:cNvPicPr>
            <a:picLocks noChangeAspect="1"/>
          </p:cNvPicPr>
          <p:nvPr/>
        </p:nvPicPr>
        <p:blipFill>
          <a:blip r:embed="rId3"/>
          <a:stretch>
            <a:fillRect/>
          </a:stretch>
        </p:blipFill>
        <p:spPr>
          <a:xfrm>
            <a:off x="6227548" y="2802857"/>
            <a:ext cx="1322322" cy="2598449"/>
          </a:xfrm>
          <a:prstGeom prst="rect">
            <a:avLst/>
          </a:prstGeom>
        </p:spPr>
      </p:pic>
      <p:sp>
        <p:nvSpPr>
          <p:cNvPr id="10" name="正方形/長方形 9">
            <a:extLst>
              <a:ext uri="{FF2B5EF4-FFF2-40B4-BE49-F238E27FC236}">
                <a16:creationId xmlns:a16="http://schemas.microsoft.com/office/drawing/2014/main" id="{6521ABC2-E015-99EA-4625-9E3600E0E64B}"/>
              </a:ext>
            </a:extLst>
          </p:cNvPr>
          <p:cNvSpPr/>
          <p:nvPr/>
        </p:nvSpPr>
        <p:spPr>
          <a:xfrm>
            <a:off x="3080084" y="1489616"/>
            <a:ext cx="3263566" cy="46834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Meiryo UI" panose="020B0604030504040204" pitchFamily="50" charset="-128"/>
                <a:ea typeface="Meiryo UI" panose="020B0604030504040204" pitchFamily="50" charset="-128"/>
              </a:rPr>
              <a:t>①　電子記録媒体の工事関係書類</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54E768B4-B779-7774-DF1E-C8B735499B7D}"/>
              </a:ext>
            </a:extLst>
          </p:cNvPr>
          <p:cNvSpPr/>
          <p:nvPr/>
        </p:nvSpPr>
        <p:spPr>
          <a:xfrm>
            <a:off x="3599548" y="2132804"/>
            <a:ext cx="2239278" cy="4618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Meiryo UI" panose="020B0604030504040204" pitchFamily="50" charset="-128"/>
                <a:ea typeface="Meiryo UI" panose="020B0604030504040204" pitchFamily="50" charset="-128"/>
              </a:rPr>
              <a:t>②　作成書類一覧</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7D757FD5-766C-0A2B-B2AF-EF435A51446B}"/>
              </a:ext>
            </a:extLst>
          </p:cNvPr>
          <p:cNvCxnSpPr>
            <a:cxnSpLocks/>
            <a:endCxn id="10" idx="1"/>
          </p:cNvCxnSpPr>
          <p:nvPr/>
        </p:nvCxnSpPr>
        <p:spPr>
          <a:xfrm flipV="1">
            <a:off x="2502568" y="1723790"/>
            <a:ext cx="577516" cy="73065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B4290D41-3F9B-30DF-EFC6-DEAC0FF0F0D4}"/>
              </a:ext>
            </a:extLst>
          </p:cNvPr>
          <p:cNvCxnSpPr>
            <a:cxnSpLocks/>
            <a:endCxn id="11" idx="1"/>
          </p:cNvCxnSpPr>
          <p:nvPr/>
        </p:nvCxnSpPr>
        <p:spPr>
          <a:xfrm flipV="1">
            <a:off x="3080084" y="2363704"/>
            <a:ext cx="519464" cy="66059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D0EB279-0AD4-7173-47BC-8E411AE5D7B1}"/>
              </a:ext>
            </a:extLst>
          </p:cNvPr>
          <p:cNvSpPr/>
          <p:nvPr/>
        </p:nvSpPr>
        <p:spPr>
          <a:xfrm>
            <a:off x="5235718" y="5549278"/>
            <a:ext cx="3627198" cy="4526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400">
                <a:solidFill>
                  <a:schemeClr val="tx1"/>
                </a:solidFill>
                <a:effectLst/>
                <a:latin typeface="Meiryo UI" panose="020B0604030504040204" pitchFamily="50" charset="-128"/>
                <a:ea typeface="Meiryo UI" panose="020B0604030504040204" pitchFamily="50" charset="-128"/>
              </a:rPr>
              <a:t>①、②の書類をフラットファイルに格納し、提出</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6" name="スライド番号プレースホルダー 5">
            <a:extLst>
              <a:ext uri="{FF2B5EF4-FFF2-40B4-BE49-F238E27FC236}">
                <a16:creationId xmlns:a16="http://schemas.microsoft.com/office/drawing/2014/main" id="{DBEDD7FA-3AE2-A660-6678-21C786C4CBF0}"/>
              </a:ext>
            </a:extLst>
          </p:cNvPr>
          <p:cNvSpPr>
            <a:spLocks noGrp="1"/>
          </p:cNvSpPr>
          <p:nvPr>
            <p:ph type="sldNum" sz="quarter" idx="12"/>
          </p:nvPr>
        </p:nvSpPr>
        <p:spPr/>
        <p:txBody>
          <a:bodyPr/>
          <a:lstStyle/>
          <a:p>
            <a:fld id="{0E48EFFD-9C18-4715-9BD1-08F9187DA49F}" type="slidenum">
              <a:rPr kumimoji="1" lang="ja-JP" altLang="en-US" smtClean="0"/>
              <a:t>28</a:t>
            </a:fld>
            <a:endParaRPr kumimoji="1" lang="ja-JP" altLang="en-US"/>
          </a:p>
        </p:txBody>
      </p:sp>
    </p:spTree>
    <p:extLst>
      <p:ext uri="{BB962C8B-B14F-4D97-AF65-F5344CB8AC3E}">
        <p14:creationId xmlns:p14="http://schemas.microsoft.com/office/powerpoint/2010/main" val="35698663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８　納品のセット</a:t>
            </a:r>
            <a:r>
              <a:rPr kumimoji="1" lang="en-US" altLang="ja-JP" sz="2800" b="1">
                <a:solidFill>
                  <a:schemeClr val="bg1"/>
                </a:solidFill>
                <a:effectLst/>
                <a:latin typeface="Meiryo UI" panose="020B0604030504040204" pitchFamily="50" charset="-128"/>
                <a:ea typeface="Meiryo UI" panose="020B0604030504040204" pitchFamily="50" charset="-128"/>
              </a:rPr>
              <a:t>_</a:t>
            </a:r>
            <a:r>
              <a:rPr kumimoji="1" lang="ja-JP" altLang="en-US" sz="2800" b="1">
                <a:solidFill>
                  <a:schemeClr val="bg1"/>
                </a:solidFill>
                <a:latin typeface="Meiryo UI" panose="020B0604030504040204" pitchFamily="50" charset="-128"/>
                <a:ea typeface="Meiryo UI" panose="020B0604030504040204" pitchFamily="50" charset="-128"/>
              </a:rPr>
              <a:t>３</a:t>
            </a:r>
            <a:r>
              <a:rPr kumimoji="1" lang="en-US" altLang="ja-JP" sz="2800" b="1">
                <a:solidFill>
                  <a:schemeClr val="bg1"/>
                </a:solidFill>
                <a:effectLst/>
                <a:latin typeface="Meiryo UI" panose="020B0604030504040204" pitchFamily="50" charset="-128"/>
                <a:ea typeface="Meiryo UI" panose="020B0604030504040204" pitchFamily="50" charset="-128"/>
              </a:rPr>
              <a:t>/</a:t>
            </a:r>
            <a:r>
              <a:rPr kumimoji="1" lang="ja-JP" altLang="en-US" sz="2800" b="1">
                <a:solidFill>
                  <a:schemeClr val="bg1"/>
                </a:solidFill>
                <a:latin typeface="Meiryo UI" panose="020B0604030504040204" pitchFamily="50" charset="-128"/>
                <a:ea typeface="Meiryo UI" panose="020B0604030504040204" pitchFamily="50" charset="-128"/>
              </a:rPr>
              <a:t>６</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A13588B-7F6E-7DCE-3F9D-CF5C74E5D2E0}"/>
              </a:ext>
            </a:extLst>
          </p:cNvPr>
          <p:cNvSpPr/>
          <p:nvPr/>
        </p:nvSpPr>
        <p:spPr>
          <a:xfrm>
            <a:off x="281084" y="626482"/>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000">
                <a:solidFill>
                  <a:schemeClr val="tx1"/>
                </a:solidFill>
                <a:effectLst/>
                <a:latin typeface="Meiryo UI" panose="020B0604030504040204" pitchFamily="50" charset="-128"/>
                <a:ea typeface="Meiryo UI" panose="020B0604030504040204" pitchFamily="50" charset="-128"/>
              </a:rPr>
              <a:t>■　</a:t>
            </a:r>
            <a:r>
              <a:rPr kumimoji="1" lang="ja-JP" altLang="en-US" sz="2000" b="1">
                <a:solidFill>
                  <a:srgbClr val="FF0000"/>
                </a:solidFill>
                <a:effectLst/>
                <a:latin typeface="Meiryo UI" panose="020B0604030504040204" pitchFamily="50" charset="-128"/>
                <a:ea typeface="Meiryo UI" panose="020B0604030504040204" pitchFamily="50" charset="-128"/>
              </a:rPr>
              <a:t>工事保存書類</a:t>
            </a:r>
            <a:r>
              <a:rPr kumimoji="1" lang="ja-JP" altLang="en-US" sz="2000">
                <a:solidFill>
                  <a:schemeClr val="tx1"/>
                </a:solidFill>
                <a:effectLst/>
                <a:latin typeface="Meiryo UI" panose="020B0604030504040204" pitchFamily="50" charset="-128"/>
                <a:ea typeface="Meiryo UI" panose="020B0604030504040204" pitchFamily="50" charset="-128"/>
              </a:rPr>
              <a:t>のフラットファイルの作り方</a:t>
            </a:r>
            <a:endParaRPr kumimoji="1" lang="en-US" altLang="ja-JP" sz="2000">
              <a:solidFill>
                <a:schemeClr val="tx1"/>
              </a:solidFill>
              <a:effectLst/>
              <a:latin typeface="Meiryo UI" panose="020B0604030504040204" pitchFamily="50" charset="-128"/>
              <a:ea typeface="Meiryo UI" panose="020B0604030504040204" pitchFamily="50" charset="-128"/>
            </a:endParaRPr>
          </a:p>
        </p:txBody>
      </p:sp>
      <p:pic>
        <p:nvPicPr>
          <p:cNvPr id="6" name="図 5">
            <a:extLst>
              <a:ext uri="{FF2B5EF4-FFF2-40B4-BE49-F238E27FC236}">
                <a16:creationId xmlns:a16="http://schemas.microsoft.com/office/drawing/2014/main" id="{EC036C2A-E929-EDD0-3488-02A8CFBC4DD3}"/>
              </a:ext>
            </a:extLst>
          </p:cNvPr>
          <p:cNvPicPr>
            <a:picLocks noChangeAspect="1"/>
          </p:cNvPicPr>
          <p:nvPr/>
        </p:nvPicPr>
        <p:blipFill>
          <a:blip r:embed="rId2"/>
          <a:stretch>
            <a:fillRect/>
          </a:stretch>
        </p:blipFill>
        <p:spPr>
          <a:xfrm>
            <a:off x="3228618" y="3168231"/>
            <a:ext cx="1322322" cy="2598449"/>
          </a:xfrm>
          <a:prstGeom prst="rect">
            <a:avLst/>
          </a:prstGeom>
        </p:spPr>
      </p:pic>
      <p:sp>
        <p:nvSpPr>
          <p:cNvPr id="13" name="二等辺三角形 12">
            <a:extLst>
              <a:ext uri="{FF2B5EF4-FFF2-40B4-BE49-F238E27FC236}">
                <a16:creationId xmlns:a16="http://schemas.microsoft.com/office/drawing/2014/main" id="{052C1531-80A8-0AEC-88DA-31BBE950379D}"/>
              </a:ext>
            </a:extLst>
          </p:cNvPr>
          <p:cNvSpPr/>
          <p:nvPr/>
        </p:nvSpPr>
        <p:spPr>
          <a:xfrm rot="17815517">
            <a:off x="4668692" y="3529109"/>
            <a:ext cx="333704" cy="2093455"/>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21B4ABE-63E8-7851-56B9-168283BF101F}"/>
              </a:ext>
            </a:extLst>
          </p:cNvPr>
          <p:cNvSpPr/>
          <p:nvPr/>
        </p:nvSpPr>
        <p:spPr>
          <a:xfrm>
            <a:off x="5048250" y="1221858"/>
            <a:ext cx="3518234" cy="420909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nSpc>
                <a:spcPct val="150000"/>
              </a:lnSpc>
            </a:pP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pic>
        <p:nvPicPr>
          <p:cNvPr id="15" name="図 14">
            <a:extLst>
              <a:ext uri="{FF2B5EF4-FFF2-40B4-BE49-F238E27FC236}">
                <a16:creationId xmlns:a16="http://schemas.microsoft.com/office/drawing/2014/main" id="{9BEE7CC5-8315-EAE8-DDA7-7C793DFBD8C8}"/>
              </a:ext>
            </a:extLst>
          </p:cNvPr>
          <p:cNvPicPr>
            <a:picLocks noChangeAspect="1"/>
          </p:cNvPicPr>
          <p:nvPr/>
        </p:nvPicPr>
        <p:blipFill>
          <a:blip r:embed="rId3"/>
          <a:stretch>
            <a:fillRect/>
          </a:stretch>
        </p:blipFill>
        <p:spPr>
          <a:xfrm>
            <a:off x="5174481" y="1291779"/>
            <a:ext cx="3265771" cy="4064693"/>
          </a:xfrm>
          <a:prstGeom prst="rect">
            <a:avLst/>
          </a:prstGeom>
        </p:spPr>
      </p:pic>
      <p:sp>
        <p:nvSpPr>
          <p:cNvPr id="16" name="正方形/長方形 15">
            <a:extLst>
              <a:ext uri="{FF2B5EF4-FFF2-40B4-BE49-F238E27FC236}">
                <a16:creationId xmlns:a16="http://schemas.microsoft.com/office/drawing/2014/main" id="{C4AA38E6-C681-6BB4-9F79-F2C13254BE05}"/>
              </a:ext>
            </a:extLst>
          </p:cNvPr>
          <p:cNvSpPr/>
          <p:nvPr/>
        </p:nvSpPr>
        <p:spPr>
          <a:xfrm>
            <a:off x="6838980" y="4467456"/>
            <a:ext cx="1601272" cy="92899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en-US" altLang="ja-JP" sz="1100">
                <a:solidFill>
                  <a:srgbClr val="FF0000"/>
                </a:solidFill>
                <a:effectLst/>
                <a:latin typeface="Meiryo UI" panose="020B0604030504040204" pitchFamily="50" charset="-128"/>
                <a:ea typeface="Meiryo UI" panose="020B0604030504040204" pitchFamily="50" charset="-128"/>
              </a:rPr>
              <a:t>※</a:t>
            </a:r>
            <a:r>
              <a:rPr kumimoji="1" lang="ja-JP" altLang="en-US" sz="1100">
                <a:solidFill>
                  <a:srgbClr val="FF0000"/>
                </a:solidFill>
                <a:effectLst/>
                <a:latin typeface="Meiryo UI" panose="020B0604030504040204" pitchFamily="50" charset="-128"/>
                <a:ea typeface="Meiryo UI" panose="020B0604030504040204" pitchFamily="50" charset="-128"/>
              </a:rPr>
              <a:t>　クリアファイル等に封</a:t>
            </a:r>
            <a:endParaRPr kumimoji="1" lang="en-US" altLang="ja-JP" sz="1100">
              <a:solidFill>
                <a:srgbClr val="FF0000"/>
              </a:solidFill>
              <a:effectLst/>
              <a:latin typeface="Meiryo UI" panose="020B0604030504040204" pitchFamily="50" charset="-128"/>
              <a:ea typeface="Meiryo UI" panose="020B0604030504040204" pitchFamily="50" charset="-128"/>
            </a:endParaRPr>
          </a:p>
          <a:p>
            <a:pPr>
              <a:lnSpc>
                <a:spcPct val="150000"/>
              </a:lnSpc>
            </a:pPr>
            <a:r>
              <a:rPr kumimoji="1" lang="ja-JP" altLang="en-US" sz="1100">
                <a:solidFill>
                  <a:srgbClr val="FF0000"/>
                </a:solidFill>
                <a:latin typeface="Meiryo UI" panose="020B0604030504040204" pitchFamily="50" charset="-128"/>
                <a:ea typeface="Meiryo UI" panose="020B0604030504040204" pitchFamily="50" charset="-128"/>
              </a:rPr>
              <a:t>　　</a:t>
            </a:r>
            <a:r>
              <a:rPr kumimoji="1" lang="ja-JP" altLang="en-US" sz="1100">
                <a:solidFill>
                  <a:srgbClr val="FF0000"/>
                </a:solidFill>
                <a:effectLst/>
                <a:latin typeface="Meiryo UI" panose="020B0604030504040204" pitchFamily="50" charset="-128"/>
                <a:ea typeface="Meiryo UI" panose="020B0604030504040204" pitchFamily="50" charset="-128"/>
              </a:rPr>
              <a:t>入し、両面テープ等で</a:t>
            </a:r>
            <a:endParaRPr kumimoji="1" lang="en-US" altLang="ja-JP" sz="1100">
              <a:solidFill>
                <a:srgbClr val="FF0000"/>
              </a:solidFill>
              <a:effectLst/>
              <a:latin typeface="Meiryo UI" panose="020B0604030504040204" pitchFamily="50" charset="-128"/>
              <a:ea typeface="Meiryo UI" panose="020B0604030504040204" pitchFamily="50" charset="-128"/>
            </a:endParaRPr>
          </a:p>
          <a:p>
            <a:pPr>
              <a:lnSpc>
                <a:spcPct val="150000"/>
              </a:lnSpc>
            </a:pPr>
            <a:r>
              <a:rPr kumimoji="1" lang="ja-JP" altLang="en-US" sz="1100">
                <a:solidFill>
                  <a:srgbClr val="FF0000"/>
                </a:solidFill>
                <a:latin typeface="Meiryo UI" panose="020B0604030504040204" pitchFamily="50" charset="-128"/>
                <a:ea typeface="Meiryo UI" panose="020B0604030504040204" pitchFamily="50" charset="-128"/>
              </a:rPr>
              <a:t>　　</a:t>
            </a:r>
            <a:r>
              <a:rPr kumimoji="1" lang="ja-JP" altLang="en-US" sz="1100">
                <a:solidFill>
                  <a:srgbClr val="FF0000"/>
                </a:solidFill>
                <a:effectLst/>
                <a:latin typeface="Meiryo UI" panose="020B0604030504040204" pitchFamily="50" charset="-128"/>
                <a:ea typeface="Meiryo UI" panose="020B0604030504040204" pitchFamily="50" charset="-128"/>
              </a:rPr>
              <a:t>接着してください。</a:t>
            </a:r>
            <a:endParaRPr kumimoji="1" lang="en-US" altLang="ja-JP" sz="1100">
              <a:solidFill>
                <a:srgbClr val="FF0000"/>
              </a:solidFill>
              <a:effectLst/>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53D30CD8-0949-A248-FD15-B6822D4ED496}"/>
              </a:ext>
            </a:extLst>
          </p:cNvPr>
          <p:cNvSpPr/>
          <p:nvPr/>
        </p:nvSpPr>
        <p:spPr>
          <a:xfrm>
            <a:off x="5188597" y="1439916"/>
            <a:ext cx="2535956" cy="2679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900">
                <a:solidFill>
                  <a:schemeClr val="tx1"/>
                </a:solidFill>
                <a:effectLst/>
                <a:latin typeface="Meiryo UI" panose="020B0604030504040204" pitchFamily="50" charset="-128"/>
                <a:ea typeface="Meiryo UI" panose="020B0604030504040204" pitchFamily="50" charset="-128"/>
              </a:rPr>
              <a:t>■　</a:t>
            </a:r>
            <a:r>
              <a:rPr kumimoji="1" lang="ja-JP" altLang="en-US" sz="900" b="1">
                <a:solidFill>
                  <a:schemeClr val="tx1"/>
                </a:solidFill>
                <a:effectLst/>
                <a:latin typeface="Meiryo UI" panose="020B0604030504040204" pitchFamily="50" charset="-128"/>
                <a:ea typeface="Meiryo UI" panose="020B0604030504040204" pitchFamily="50" charset="-128"/>
              </a:rPr>
              <a:t>工事保存書類</a:t>
            </a:r>
            <a:endParaRPr kumimoji="1" lang="en-US" altLang="ja-JP" sz="900">
              <a:solidFill>
                <a:schemeClr val="tx1"/>
              </a:solidFill>
              <a:effectLst/>
              <a:latin typeface="Meiryo UI" panose="020B0604030504040204" pitchFamily="50" charset="-128"/>
              <a:ea typeface="Meiryo UI" panose="020B0604030504040204" pitchFamily="50" charset="-128"/>
            </a:endParaRPr>
          </a:p>
        </p:txBody>
      </p:sp>
      <p:sp>
        <p:nvSpPr>
          <p:cNvPr id="21" name="二等辺三角形 20">
            <a:extLst>
              <a:ext uri="{FF2B5EF4-FFF2-40B4-BE49-F238E27FC236}">
                <a16:creationId xmlns:a16="http://schemas.microsoft.com/office/drawing/2014/main" id="{7FA5470F-D7FA-4C46-CA83-495FF807EBEF}"/>
              </a:ext>
            </a:extLst>
          </p:cNvPr>
          <p:cNvSpPr/>
          <p:nvPr/>
        </p:nvSpPr>
        <p:spPr>
          <a:xfrm rot="4340196">
            <a:off x="2278011" y="3995503"/>
            <a:ext cx="333704" cy="1925275"/>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6A363F98-2DC9-8F10-20E2-946214DE06F4}"/>
              </a:ext>
            </a:extLst>
          </p:cNvPr>
          <p:cNvSpPr/>
          <p:nvPr/>
        </p:nvSpPr>
        <p:spPr>
          <a:xfrm>
            <a:off x="1419447" y="1291779"/>
            <a:ext cx="321528" cy="4629150"/>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nSpc>
                <a:spcPct val="150000"/>
              </a:lnSpc>
            </a:pP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30BB8C92-A5B5-BA86-86D3-52F44E7F3E9E}"/>
              </a:ext>
            </a:extLst>
          </p:cNvPr>
          <p:cNvSpPr/>
          <p:nvPr/>
        </p:nvSpPr>
        <p:spPr>
          <a:xfrm>
            <a:off x="1438697" y="1427046"/>
            <a:ext cx="338542" cy="4339634"/>
          </a:xfrm>
          <a:prstGeom prst="rect">
            <a:avLst/>
          </a:prstGeom>
          <a:no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nSpc>
                <a:spcPct val="150000"/>
              </a:lnSpc>
            </a:pPr>
            <a:r>
              <a:rPr kumimoji="1" lang="ja-JP" altLang="en-US" sz="1100">
                <a:solidFill>
                  <a:schemeClr val="tx1"/>
                </a:solidFill>
                <a:latin typeface="Meiryo UI" panose="020B0604030504040204" pitchFamily="50" charset="-128"/>
                <a:ea typeface="Meiryo UI" panose="020B0604030504040204" pitchFamily="50" charset="-128"/>
              </a:rPr>
              <a:t>工事保存書類　 　　　　 ●●●●●●●●●●●●●●●●工事</a:t>
            </a:r>
            <a:endParaRPr kumimoji="1" lang="en-US" altLang="ja-JP" sz="1100">
              <a:solidFill>
                <a:schemeClr val="tx1"/>
              </a:solidFill>
              <a:effectLst/>
              <a:latin typeface="Meiryo UI" panose="020B0604030504040204" pitchFamily="50" charset="-128"/>
              <a:ea typeface="Meiryo UI" panose="020B0604030504040204" pitchFamily="50" charset="-128"/>
            </a:endParaRPr>
          </a:p>
        </p:txBody>
      </p:sp>
      <p:sp>
        <p:nvSpPr>
          <p:cNvPr id="8" name="スライド番号プレースホルダー 7">
            <a:extLst>
              <a:ext uri="{FF2B5EF4-FFF2-40B4-BE49-F238E27FC236}">
                <a16:creationId xmlns:a16="http://schemas.microsoft.com/office/drawing/2014/main" id="{25728A9B-A2D4-3C36-A5CF-2B398BF01DD6}"/>
              </a:ext>
            </a:extLst>
          </p:cNvPr>
          <p:cNvSpPr>
            <a:spLocks noGrp="1"/>
          </p:cNvSpPr>
          <p:nvPr>
            <p:ph type="sldNum" sz="quarter" idx="12"/>
          </p:nvPr>
        </p:nvSpPr>
        <p:spPr/>
        <p:txBody>
          <a:bodyPr/>
          <a:lstStyle/>
          <a:p>
            <a:fld id="{0E48EFFD-9C18-4715-9BD1-08F9187DA49F}" type="slidenum">
              <a:rPr kumimoji="1" lang="ja-JP" altLang="en-US" smtClean="0"/>
              <a:t>29</a:t>
            </a:fld>
            <a:endParaRPr kumimoji="1" lang="ja-JP" altLang="en-US"/>
          </a:p>
        </p:txBody>
      </p:sp>
    </p:spTree>
    <p:extLst>
      <p:ext uri="{BB962C8B-B14F-4D97-AF65-F5344CB8AC3E}">
        <p14:creationId xmlns:p14="http://schemas.microsoft.com/office/powerpoint/2010/main" val="2314131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4A5593F0-F285-4DB3-E6FF-423B5802C1A6}"/>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　目　次　</a:t>
            </a:r>
          </a:p>
        </p:txBody>
      </p:sp>
      <p:sp>
        <p:nvSpPr>
          <p:cNvPr id="6" name="正方形/長方形 5">
            <a:extLst>
              <a:ext uri="{FF2B5EF4-FFF2-40B4-BE49-F238E27FC236}">
                <a16:creationId xmlns:a16="http://schemas.microsoft.com/office/drawing/2014/main" id="{E7611035-B85C-A98C-0621-A1426825839D}"/>
              </a:ext>
            </a:extLst>
          </p:cNvPr>
          <p:cNvSpPr/>
          <p:nvPr/>
        </p:nvSpPr>
        <p:spPr>
          <a:xfrm>
            <a:off x="553452" y="862798"/>
            <a:ext cx="8037096" cy="51324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200" b="1">
                <a:solidFill>
                  <a:schemeClr val="tx1"/>
                </a:solidFill>
                <a:effectLst/>
                <a:latin typeface="Meiryo UI" panose="020B0604030504040204" pitchFamily="50" charset="-128"/>
                <a:ea typeface="Meiryo UI" panose="020B0604030504040204" pitchFamily="50" charset="-128"/>
              </a:rPr>
              <a:t>１　工事関係書類作成前の準備</a:t>
            </a:r>
            <a:r>
              <a:rPr kumimoji="1" lang="en-US" altLang="ja-JP" sz="2200" b="1">
                <a:solidFill>
                  <a:schemeClr val="tx1"/>
                </a:solidFill>
                <a:effectLst/>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latin typeface="Meiryo UI" panose="020B0604030504040204" pitchFamily="50" charset="-128"/>
                <a:ea typeface="Meiryo UI" panose="020B0604030504040204" pitchFamily="50" charset="-128"/>
              </a:rPr>
              <a:t>２　作成する工事関係書類</a:t>
            </a:r>
            <a:r>
              <a:rPr kumimoji="1" lang="en-US" altLang="ja-JP" sz="2200" b="1">
                <a:solidFill>
                  <a:schemeClr val="tx1"/>
                </a:solidFill>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effectLst/>
                <a:latin typeface="Meiryo UI" panose="020B0604030504040204" pitchFamily="50" charset="-128"/>
                <a:ea typeface="Meiryo UI" panose="020B0604030504040204" pitchFamily="50" charset="-128"/>
              </a:rPr>
              <a:t>３　書類の管理</a:t>
            </a:r>
            <a:r>
              <a:rPr kumimoji="1" lang="en-US" altLang="ja-JP" sz="2200" b="1">
                <a:solidFill>
                  <a:schemeClr val="tx1"/>
                </a:solidFill>
                <a:effectLst/>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latin typeface="Meiryo UI" panose="020B0604030504040204" pitchFamily="50" charset="-128"/>
                <a:ea typeface="Meiryo UI" panose="020B0604030504040204" pitchFamily="50" charset="-128"/>
              </a:rPr>
              <a:t>４　ファイル形式</a:t>
            </a:r>
            <a:r>
              <a:rPr kumimoji="1" lang="en-US" altLang="ja-JP" sz="2200" b="1">
                <a:solidFill>
                  <a:schemeClr val="tx1"/>
                </a:solidFill>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effectLst/>
                <a:latin typeface="Meiryo UI" panose="020B0604030504040204" pitchFamily="50" charset="-128"/>
                <a:ea typeface="Meiryo UI" panose="020B0604030504040204" pitchFamily="50" charset="-128"/>
              </a:rPr>
              <a:t>５　納品データ</a:t>
            </a:r>
            <a:r>
              <a:rPr kumimoji="1" lang="en-US" altLang="ja-JP" sz="2200" b="1">
                <a:solidFill>
                  <a:schemeClr val="tx1"/>
                </a:solidFill>
                <a:effectLst/>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latin typeface="Meiryo UI" panose="020B0604030504040204" pitchFamily="50" charset="-128"/>
                <a:ea typeface="Meiryo UI" panose="020B0604030504040204" pitchFamily="50" charset="-128"/>
              </a:rPr>
              <a:t>６　納品する電子記録媒体</a:t>
            </a:r>
            <a:r>
              <a:rPr kumimoji="1" lang="en-US" altLang="ja-JP" sz="2200" b="1">
                <a:solidFill>
                  <a:schemeClr val="tx1"/>
                </a:solidFill>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latin typeface="Meiryo UI" panose="020B0604030504040204" pitchFamily="50" charset="-128"/>
                <a:ea typeface="Meiryo UI" panose="020B0604030504040204" pitchFamily="50" charset="-128"/>
              </a:rPr>
              <a:t>７　紙媒体の提出</a:t>
            </a:r>
            <a:r>
              <a:rPr kumimoji="1" lang="en-US" altLang="ja-JP" sz="2200" b="1">
                <a:solidFill>
                  <a:schemeClr val="tx1"/>
                </a:solidFill>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effectLst/>
                <a:latin typeface="Meiryo UI" panose="020B0604030504040204" pitchFamily="50" charset="-128"/>
                <a:ea typeface="Meiryo UI" panose="020B0604030504040204" pitchFamily="50" charset="-128"/>
              </a:rPr>
              <a:t>８　納品セット</a:t>
            </a:r>
            <a:r>
              <a:rPr kumimoji="1" lang="en-US" altLang="ja-JP" sz="2200" b="1">
                <a:solidFill>
                  <a:schemeClr val="tx1"/>
                </a:solidFill>
                <a:effectLst/>
                <a:latin typeface="Meiryo UI" panose="020B0604030504040204" pitchFamily="50" charset="-128"/>
                <a:ea typeface="Meiryo UI" panose="020B0604030504040204" pitchFamily="50" charset="-128"/>
              </a:rPr>
              <a:t>								</a:t>
            </a:r>
          </a:p>
          <a:p>
            <a:pPr>
              <a:lnSpc>
                <a:spcPct val="150000"/>
              </a:lnSpc>
            </a:pPr>
            <a:r>
              <a:rPr kumimoji="1" lang="ja-JP" altLang="en-US" sz="2200" b="1">
                <a:solidFill>
                  <a:schemeClr val="tx1"/>
                </a:solidFill>
                <a:latin typeface="Meiryo UI" panose="020B0604030504040204" pitchFamily="50" charset="-128"/>
                <a:ea typeface="Meiryo UI" panose="020B0604030504040204" pitchFamily="50" charset="-128"/>
              </a:rPr>
              <a:t>９　電子媒体による検査の受検</a:t>
            </a:r>
            <a:r>
              <a:rPr kumimoji="1" lang="en-US" altLang="ja-JP" sz="2200" b="1">
                <a:solidFill>
                  <a:schemeClr val="tx1"/>
                </a:solidFill>
                <a:latin typeface="Meiryo UI" panose="020B0604030504040204" pitchFamily="50" charset="-128"/>
                <a:ea typeface="Meiryo UI" panose="020B0604030504040204" pitchFamily="50" charset="-128"/>
              </a:rPr>
              <a:t>				</a:t>
            </a:r>
          </a:p>
          <a:p>
            <a:pPr>
              <a:lnSpc>
                <a:spcPct val="150000"/>
              </a:lnSpc>
            </a:pPr>
            <a:r>
              <a:rPr kumimoji="1" lang="en-US" altLang="ja-JP" sz="2200" b="1">
                <a:solidFill>
                  <a:schemeClr val="tx1"/>
                </a:solidFill>
                <a:effectLst/>
                <a:latin typeface="Meiryo UI" panose="020B0604030504040204" pitchFamily="50" charset="-128"/>
                <a:ea typeface="Meiryo UI" panose="020B0604030504040204" pitchFamily="50" charset="-128"/>
              </a:rPr>
              <a:t>10</a:t>
            </a:r>
            <a:r>
              <a:rPr kumimoji="1" lang="ja-JP" altLang="en-US" sz="2200" b="1">
                <a:solidFill>
                  <a:schemeClr val="tx1"/>
                </a:solidFill>
                <a:effectLst/>
                <a:latin typeface="Meiryo UI" panose="020B0604030504040204" pitchFamily="50" charset="-128"/>
                <a:ea typeface="Meiryo UI" panose="020B0604030504040204" pitchFamily="50" charset="-128"/>
              </a:rPr>
              <a:t>　さいごに</a:t>
            </a:r>
            <a:r>
              <a:rPr kumimoji="1" lang="en-US" altLang="ja-JP" sz="2200" b="1">
                <a:solidFill>
                  <a:schemeClr val="tx1"/>
                </a:solidFill>
                <a:effectLst/>
                <a:latin typeface="Meiryo UI" panose="020B0604030504040204" pitchFamily="50" charset="-128"/>
                <a:ea typeface="Meiryo UI" panose="020B0604030504040204" pitchFamily="50" charset="-128"/>
              </a:rPr>
              <a:t>								</a:t>
            </a:r>
          </a:p>
        </p:txBody>
      </p:sp>
      <p:sp>
        <p:nvSpPr>
          <p:cNvPr id="7" name="スライド番号プレースホルダー 6">
            <a:extLst>
              <a:ext uri="{FF2B5EF4-FFF2-40B4-BE49-F238E27FC236}">
                <a16:creationId xmlns:a16="http://schemas.microsoft.com/office/drawing/2014/main" id="{94994E6A-9DF3-F1E9-17FA-B88B0E5ED71A}"/>
              </a:ext>
            </a:extLst>
          </p:cNvPr>
          <p:cNvSpPr>
            <a:spLocks noGrp="1"/>
          </p:cNvSpPr>
          <p:nvPr>
            <p:ph type="sldNum" sz="quarter" idx="12"/>
          </p:nvPr>
        </p:nvSpPr>
        <p:spPr/>
        <p:txBody>
          <a:bodyPr/>
          <a:lstStyle/>
          <a:p>
            <a:fld id="{0E48EFFD-9C18-4715-9BD1-08F9187DA49F}" type="slidenum">
              <a:rPr kumimoji="1" lang="ja-JP" altLang="en-US" smtClean="0"/>
              <a:t>3</a:t>
            </a:fld>
            <a:endParaRPr kumimoji="1" lang="ja-JP" altLang="en-US"/>
          </a:p>
        </p:txBody>
      </p:sp>
    </p:spTree>
    <p:extLst>
      <p:ext uri="{BB962C8B-B14F-4D97-AF65-F5344CB8AC3E}">
        <p14:creationId xmlns:p14="http://schemas.microsoft.com/office/powerpoint/2010/main" val="12153272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方形/長方形 18">
            <a:extLst>
              <a:ext uri="{FF2B5EF4-FFF2-40B4-BE49-F238E27FC236}">
                <a16:creationId xmlns:a16="http://schemas.microsoft.com/office/drawing/2014/main" id="{2DB94D0D-E827-585C-30A4-35482CD4F47D}"/>
              </a:ext>
            </a:extLst>
          </p:cNvPr>
          <p:cNvSpPr/>
          <p:nvPr/>
        </p:nvSpPr>
        <p:spPr>
          <a:xfrm>
            <a:off x="2751988" y="3542658"/>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８　納品のセット</a:t>
            </a:r>
            <a:r>
              <a:rPr kumimoji="1" lang="en-US" altLang="ja-JP" sz="2800" b="1">
                <a:solidFill>
                  <a:schemeClr val="bg1"/>
                </a:solidFill>
                <a:effectLst/>
                <a:latin typeface="Meiryo UI" panose="020B0604030504040204" pitchFamily="50" charset="-128"/>
                <a:ea typeface="Meiryo UI" panose="020B0604030504040204" pitchFamily="50" charset="-128"/>
              </a:rPr>
              <a:t>_</a:t>
            </a:r>
            <a:r>
              <a:rPr kumimoji="1" lang="ja-JP" altLang="en-US" sz="2800" b="1">
                <a:solidFill>
                  <a:schemeClr val="bg1"/>
                </a:solidFill>
                <a:latin typeface="Meiryo UI" panose="020B0604030504040204" pitchFamily="50" charset="-128"/>
                <a:ea typeface="Meiryo UI" panose="020B0604030504040204" pitchFamily="50" charset="-128"/>
              </a:rPr>
              <a:t>４</a:t>
            </a:r>
            <a:r>
              <a:rPr kumimoji="1" lang="en-US" altLang="ja-JP" sz="2800" b="1">
                <a:solidFill>
                  <a:schemeClr val="bg1"/>
                </a:solidFill>
                <a:effectLst/>
                <a:latin typeface="Meiryo UI" panose="020B0604030504040204" pitchFamily="50" charset="-128"/>
                <a:ea typeface="Meiryo UI" panose="020B0604030504040204" pitchFamily="50" charset="-128"/>
              </a:rPr>
              <a:t>/</a:t>
            </a:r>
            <a:r>
              <a:rPr kumimoji="1" lang="ja-JP" altLang="en-US" sz="2800" b="1">
                <a:solidFill>
                  <a:schemeClr val="bg1"/>
                </a:solidFill>
                <a:latin typeface="Meiryo UI" panose="020B0604030504040204" pitchFamily="50" charset="-128"/>
                <a:ea typeface="Meiryo UI" panose="020B0604030504040204" pitchFamily="50" charset="-128"/>
              </a:rPr>
              <a:t>６</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grpSp>
        <p:nvGrpSpPr>
          <p:cNvPr id="83" name="グループ化 82">
            <a:extLst>
              <a:ext uri="{FF2B5EF4-FFF2-40B4-BE49-F238E27FC236}">
                <a16:creationId xmlns:a16="http://schemas.microsoft.com/office/drawing/2014/main" id="{CFBA61B1-5FEC-AB8A-E7C2-0A7BA51C842E}"/>
              </a:ext>
            </a:extLst>
          </p:cNvPr>
          <p:cNvGrpSpPr/>
          <p:nvPr/>
        </p:nvGrpSpPr>
        <p:grpSpPr>
          <a:xfrm>
            <a:off x="6589407" y="3148014"/>
            <a:ext cx="1407160" cy="1904184"/>
            <a:chOff x="7040095" y="3976372"/>
            <a:chExt cx="1407160" cy="1904184"/>
          </a:xfrm>
        </p:grpSpPr>
        <p:pic>
          <p:nvPicPr>
            <p:cNvPr id="10" name="図 9">
              <a:extLst>
                <a:ext uri="{FF2B5EF4-FFF2-40B4-BE49-F238E27FC236}">
                  <a16:creationId xmlns:a16="http://schemas.microsoft.com/office/drawing/2014/main" id="{C6C62180-2108-0295-49FF-CF1E76EE7078}"/>
                </a:ext>
              </a:extLst>
            </p:cNvPr>
            <p:cNvPicPr>
              <a:picLocks noChangeAspect="1"/>
            </p:cNvPicPr>
            <p:nvPr/>
          </p:nvPicPr>
          <p:blipFill>
            <a:blip r:embed="rId2"/>
            <a:stretch>
              <a:fillRect/>
            </a:stretch>
          </p:blipFill>
          <p:spPr>
            <a:xfrm>
              <a:off x="7040095" y="3976372"/>
              <a:ext cx="1407160" cy="1904184"/>
            </a:xfrm>
            <a:prstGeom prst="rect">
              <a:avLst/>
            </a:prstGeom>
          </p:spPr>
        </p:pic>
        <p:sp>
          <p:nvSpPr>
            <p:cNvPr id="11" name="正方形/長方形 10">
              <a:extLst>
                <a:ext uri="{FF2B5EF4-FFF2-40B4-BE49-F238E27FC236}">
                  <a16:creationId xmlns:a16="http://schemas.microsoft.com/office/drawing/2014/main" id="{6A807B32-B304-16BD-B71D-6BDC5FBC2585}"/>
                </a:ext>
              </a:extLst>
            </p:cNvPr>
            <p:cNvSpPr/>
            <p:nvPr/>
          </p:nvSpPr>
          <p:spPr>
            <a:xfrm rot="865246">
              <a:off x="7187461" y="5752159"/>
              <a:ext cx="184150" cy="4571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正方形/長方形 17">
            <a:extLst>
              <a:ext uri="{FF2B5EF4-FFF2-40B4-BE49-F238E27FC236}">
                <a16:creationId xmlns:a16="http://schemas.microsoft.com/office/drawing/2014/main" id="{D9958F72-E2E8-68E6-D1FC-8477EC3BE939}"/>
              </a:ext>
            </a:extLst>
          </p:cNvPr>
          <p:cNvSpPr/>
          <p:nvPr/>
        </p:nvSpPr>
        <p:spPr>
          <a:xfrm>
            <a:off x="2704363" y="3482190"/>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BCD6BADA-F3AE-3970-A3DA-4E7291E63EB3}"/>
              </a:ext>
            </a:extLst>
          </p:cNvPr>
          <p:cNvSpPr/>
          <p:nvPr/>
        </p:nvSpPr>
        <p:spPr>
          <a:xfrm>
            <a:off x="2653369" y="3421722"/>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上の 2 つの角を丸める 19">
            <a:extLst>
              <a:ext uri="{FF2B5EF4-FFF2-40B4-BE49-F238E27FC236}">
                <a16:creationId xmlns:a16="http://schemas.microsoft.com/office/drawing/2014/main" id="{B4C3EE79-3AC3-B1E1-41B2-E14E88AD5ABC}"/>
              </a:ext>
            </a:extLst>
          </p:cNvPr>
          <p:cNvSpPr/>
          <p:nvPr/>
        </p:nvSpPr>
        <p:spPr>
          <a:xfrm rot="5400000">
            <a:off x="4251976" y="5484537"/>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37034E92-F604-0EC6-F0DB-358EF8F42B70}"/>
              </a:ext>
            </a:extLst>
          </p:cNvPr>
          <p:cNvSpPr/>
          <p:nvPr/>
        </p:nvSpPr>
        <p:spPr>
          <a:xfrm>
            <a:off x="2600206" y="3362037"/>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7951A393-DF28-5F34-7B38-DFD8C03A9F6A}"/>
              </a:ext>
            </a:extLst>
          </p:cNvPr>
          <p:cNvSpPr/>
          <p:nvPr/>
        </p:nvSpPr>
        <p:spPr>
          <a:xfrm>
            <a:off x="2543955" y="3301569"/>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3FE528E-FF34-7B49-84FF-08A58274DA66}"/>
              </a:ext>
            </a:extLst>
          </p:cNvPr>
          <p:cNvSpPr/>
          <p:nvPr/>
        </p:nvSpPr>
        <p:spPr>
          <a:xfrm>
            <a:off x="2492961" y="3241101"/>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上の 2 つの角を丸める 23">
            <a:extLst>
              <a:ext uri="{FF2B5EF4-FFF2-40B4-BE49-F238E27FC236}">
                <a16:creationId xmlns:a16="http://schemas.microsoft.com/office/drawing/2014/main" id="{A0772A31-D7D2-7FCA-9DC6-54F491C3E289}"/>
              </a:ext>
            </a:extLst>
          </p:cNvPr>
          <p:cNvSpPr/>
          <p:nvPr/>
        </p:nvSpPr>
        <p:spPr>
          <a:xfrm rot="5400000">
            <a:off x="4091568" y="4872594"/>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1D39DB5E-E0AA-6BDA-E1D7-1031E02050B3}"/>
              </a:ext>
            </a:extLst>
          </p:cNvPr>
          <p:cNvSpPr/>
          <p:nvPr/>
        </p:nvSpPr>
        <p:spPr>
          <a:xfrm>
            <a:off x="2445044" y="3183646"/>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AC43D70C-06DA-E0C2-6CB1-6AE9EAF7597E}"/>
              </a:ext>
            </a:extLst>
          </p:cNvPr>
          <p:cNvSpPr/>
          <p:nvPr/>
        </p:nvSpPr>
        <p:spPr>
          <a:xfrm>
            <a:off x="2388793" y="3123178"/>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9A5FD4F-4546-9DDB-653F-210338DE91C9}"/>
              </a:ext>
            </a:extLst>
          </p:cNvPr>
          <p:cNvSpPr/>
          <p:nvPr/>
        </p:nvSpPr>
        <p:spPr>
          <a:xfrm>
            <a:off x="2337799" y="3062710"/>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上の 2 つの角を丸める 28">
            <a:extLst>
              <a:ext uri="{FF2B5EF4-FFF2-40B4-BE49-F238E27FC236}">
                <a16:creationId xmlns:a16="http://schemas.microsoft.com/office/drawing/2014/main" id="{47A6FCF7-18A5-6B28-90C5-4D6A30F66D46}"/>
              </a:ext>
            </a:extLst>
          </p:cNvPr>
          <p:cNvSpPr/>
          <p:nvPr/>
        </p:nvSpPr>
        <p:spPr>
          <a:xfrm rot="5400000">
            <a:off x="3936406" y="4262885"/>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8627932F-51FA-C856-EB37-0C1A5900A09D}"/>
              </a:ext>
            </a:extLst>
          </p:cNvPr>
          <p:cNvSpPr/>
          <p:nvPr/>
        </p:nvSpPr>
        <p:spPr>
          <a:xfrm>
            <a:off x="2200492" y="2886672"/>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上の 2 つの角を丸める 31">
            <a:extLst>
              <a:ext uri="{FF2B5EF4-FFF2-40B4-BE49-F238E27FC236}">
                <a16:creationId xmlns:a16="http://schemas.microsoft.com/office/drawing/2014/main" id="{A0CC1B38-E545-85AC-0919-D9CF9C2DDCD2}"/>
              </a:ext>
            </a:extLst>
          </p:cNvPr>
          <p:cNvSpPr/>
          <p:nvPr/>
        </p:nvSpPr>
        <p:spPr>
          <a:xfrm rot="5400000">
            <a:off x="3829637" y="3008887"/>
            <a:ext cx="338563" cy="187054"/>
          </a:xfrm>
          <a:prstGeom prst="round2SameRect">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1" name="グループ化 60">
            <a:extLst>
              <a:ext uri="{FF2B5EF4-FFF2-40B4-BE49-F238E27FC236}">
                <a16:creationId xmlns:a16="http://schemas.microsoft.com/office/drawing/2014/main" id="{B3E0906B-2C1D-A31D-0BF8-18E4575FB56F}"/>
              </a:ext>
            </a:extLst>
          </p:cNvPr>
          <p:cNvGrpSpPr/>
          <p:nvPr/>
        </p:nvGrpSpPr>
        <p:grpSpPr>
          <a:xfrm>
            <a:off x="1451299" y="2032511"/>
            <a:ext cx="2314293" cy="3054352"/>
            <a:chOff x="5571006" y="2065485"/>
            <a:chExt cx="2314293" cy="3054352"/>
          </a:xfrm>
        </p:grpSpPr>
        <p:sp>
          <p:nvSpPr>
            <p:cNvPr id="47" name="正方形/長方形 46">
              <a:extLst>
                <a:ext uri="{FF2B5EF4-FFF2-40B4-BE49-F238E27FC236}">
                  <a16:creationId xmlns:a16="http://schemas.microsoft.com/office/drawing/2014/main" id="{CD5F5F34-1187-3D44-FD22-E7A4DDBB9D74}"/>
                </a:ext>
              </a:extLst>
            </p:cNvPr>
            <p:cNvSpPr/>
            <p:nvPr/>
          </p:nvSpPr>
          <p:spPr>
            <a:xfrm>
              <a:off x="6122502" y="2721471"/>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622C321B-DA7A-1CED-1E75-51D53966F65D}"/>
                </a:ext>
              </a:extLst>
            </p:cNvPr>
            <p:cNvSpPr/>
            <p:nvPr/>
          </p:nvSpPr>
          <p:spPr>
            <a:xfrm>
              <a:off x="6074877" y="2661003"/>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F5C9E27A-E37E-F143-A1D8-2BEA25EC602B}"/>
                </a:ext>
              </a:extLst>
            </p:cNvPr>
            <p:cNvSpPr/>
            <p:nvPr/>
          </p:nvSpPr>
          <p:spPr>
            <a:xfrm>
              <a:off x="6023883" y="2600535"/>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四角形: 上の 2 つの角を丸める 49">
              <a:extLst>
                <a:ext uri="{FF2B5EF4-FFF2-40B4-BE49-F238E27FC236}">
                  <a16:creationId xmlns:a16="http://schemas.microsoft.com/office/drawing/2014/main" id="{66770938-8E20-CFC1-1CEE-1CD768CF9257}"/>
                </a:ext>
              </a:extLst>
            </p:cNvPr>
            <p:cNvSpPr/>
            <p:nvPr/>
          </p:nvSpPr>
          <p:spPr>
            <a:xfrm rot="5400000">
              <a:off x="7622490" y="4663350"/>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DDCB5BCA-F1F3-424D-105D-DFFE0909AD5A}"/>
                </a:ext>
              </a:extLst>
            </p:cNvPr>
            <p:cNvSpPr/>
            <p:nvPr/>
          </p:nvSpPr>
          <p:spPr>
            <a:xfrm>
              <a:off x="5970720" y="2540850"/>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17E08417-0F91-5320-6268-4D113BCA18D5}"/>
                </a:ext>
              </a:extLst>
            </p:cNvPr>
            <p:cNvSpPr/>
            <p:nvPr/>
          </p:nvSpPr>
          <p:spPr>
            <a:xfrm>
              <a:off x="5914469" y="2480382"/>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D9402C36-B9BC-1AA4-DDC4-5DD6DF1AB016}"/>
                </a:ext>
              </a:extLst>
            </p:cNvPr>
            <p:cNvSpPr/>
            <p:nvPr/>
          </p:nvSpPr>
          <p:spPr>
            <a:xfrm>
              <a:off x="5863475" y="2419914"/>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四角形: 上の 2 つの角を丸める 53">
              <a:extLst>
                <a:ext uri="{FF2B5EF4-FFF2-40B4-BE49-F238E27FC236}">
                  <a16:creationId xmlns:a16="http://schemas.microsoft.com/office/drawing/2014/main" id="{8C6E54FF-C876-7DE4-E554-B906C6FB8C4B}"/>
                </a:ext>
              </a:extLst>
            </p:cNvPr>
            <p:cNvSpPr/>
            <p:nvPr/>
          </p:nvSpPr>
          <p:spPr>
            <a:xfrm rot="5400000">
              <a:off x="7462082" y="4051407"/>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9A66D019-6905-FC36-6161-088FA7EC6D9B}"/>
                </a:ext>
              </a:extLst>
            </p:cNvPr>
            <p:cNvSpPr/>
            <p:nvPr/>
          </p:nvSpPr>
          <p:spPr>
            <a:xfrm>
              <a:off x="5815558" y="2362459"/>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CE1915D8-AC90-4C35-7886-7CC119358388}"/>
                </a:ext>
              </a:extLst>
            </p:cNvPr>
            <p:cNvSpPr/>
            <p:nvPr/>
          </p:nvSpPr>
          <p:spPr>
            <a:xfrm>
              <a:off x="5759307" y="2301991"/>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A5E8BA3D-A742-345B-A167-023BD37CB9FB}"/>
                </a:ext>
              </a:extLst>
            </p:cNvPr>
            <p:cNvSpPr/>
            <p:nvPr/>
          </p:nvSpPr>
          <p:spPr>
            <a:xfrm>
              <a:off x="5708313" y="2241523"/>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四角形: 上の 2 つの角を丸める 57">
              <a:extLst>
                <a:ext uri="{FF2B5EF4-FFF2-40B4-BE49-F238E27FC236}">
                  <a16:creationId xmlns:a16="http://schemas.microsoft.com/office/drawing/2014/main" id="{2368A54D-9A18-34B4-EC43-A60FF5629FE6}"/>
                </a:ext>
              </a:extLst>
            </p:cNvPr>
            <p:cNvSpPr/>
            <p:nvPr/>
          </p:nvSpPr>
          <p:spPr>
            <a:xfrm rot="5400000">
              <a:off x="7306920" y="3441698"/>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a:extLst>
                <a:ext uri="{FF2B5EF4-FFF2-40B4-BE49-F238E27FC236}">
                  <a16:creationId xmlns:a16="http://schemas.microsoft.com/office/drawing/2014/main" id="{BDA65FB1-C937-42D9-12C1-370EA1688E50}"/>
                </a:ext>
              </a:extLst>
            </p:cNvPr>
            <p:cNvSpPr/>
            <p:nvPr/>
          </p:nvSpPr>
          <p:spPr>
            <a:xfrm>
              <a:off x="5571006" y="2065485"/>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四角形: 上の 2 つの角を丸める 59">
              <a:extLst>
                <a:ext uri="{FF2B5EF4-FFF2-40B4-BE49-F238E27FC236}">
                  <a16:creationId xmlns:a16="http://schemas.microsoft.com/office/drawing/2014/main" id="{0F2AB85F-2842-7613-268F-8891ADB7E9AE}"/>
                </a:ext>
              </a:extLst>
            </p:cNvPr>
            <p:cNvSpPr/>
            <p:nvPr/>
          </p:nvSpPr>
          <p:spPr>
            <a:xfrm rot="5400000">
              <a:off x="7200151" y="2187700"/>
              <a:ext cx="338563" cy="187054"/>
            </a:xfrm>
            <a:prstGeom prst="round2SameRect">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正方形/長方形 6">
            <a:extLst>
              <a:ext uri="{FF2B5EF4-FFF2-40B4-BE49-F238E27FC236}">
                <a16:creationId xmlns:a16="http://schemas.microsoft.com/office/drawing/2014/main" id="{C944FC49-5876-91FA-DBCA-B9B2E76C46A2}"/>
              </a:ext>
            </a:extLst>
          </p:cNvPr>
          <p:cNvSpPr/>
          <p:nvPr/>
        </p:nvSpPr>
        <p:spPr>
          <a:xfrm>
            <a:off x="1223131" y="1728342"/>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77917E7D-30CE-FFEC-7A4D-6A78C8076964}"/>
              </a:ext>
            </a:extLst>
          </p:cNvPr>
          <p:cNvPicPr>
            <a:picLocks noChangeAspect="1"/>
          </p:cNvPicPr>
          <p:nvPr/>
        </p:nvPicPr>
        <p:blipFill>
          <a:blip r:embed="rId3"/>
          <a:stretch>
            <a:fillRect/>
          </a:stretch>
        </p:blipFill>
        <p:spPr>
          <a:xfrm>
            <a:off x="657947" y="1342778"/>
            <a:ext cx="2019558" cy="2455149"/>
          </a:xfrm>
          <a:prstGeom prst="rect">
            <a:avLst/>
          </a:prstGeom>
        </p:spPr>
      </p:pic>
      <p:sp>
        <p:nvSpPr>
          <p:cNvPr id="9" name="正方形/長方形 8">
            <a:extLst>
              <a:ext uri="{FF2B5EF4-FFF2-40B4-BE49-F238E27FC236}">
                <a16:creationId xmlns:a16="http://schemas.microsoft.com/office/drawing/2014/main" id="{DE4F0BEB-DFE4-AB90-ACD8-DC27874071F3}"/>
              </a:ext>
            </a:extLst>
          </p:cNvPr>
          <p:cNvSpPr/>
          <p:nvPr/>
        </p:nvSpPr>
        <p:spPr>
          <a:xfrm>
            <a:off x="5897880" y="1235248"/>
            <a:ext cx="2769870" cy="34385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600">
                <a:solidFill>
                  <a:schemeClr val="tx1"/>
                </a:solidFill>
                <a:latin typeface="Meiryo UI" panose="020B0604030504040204" pitchFamily="50" charset="-128"/>
                <a:ea typeface="Meiryo UI" panose="020B0604030504040204" pitchFamily="50" charset="-128"/>
              </a:rPr>
              <a:t>①　電子媒体の工事関係書類</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95351832-7E19-5028-451C-402C949BC28F}"/>
              </a:ext>
            </a:extLst>
          </p:cNvPr>
          <p:cNvCxnSpPr>
            <a:cxnSpLocks/>
            <a:endCxn id="9" idx="1"/>
          </p:cNvCxnSpPr>
          <p:nvPr/>
        </p:nvCxnSpPr>
        <p:spPr>
          <a:xfrm>
            <a:off x="2543955" y="1406654"/>
            <a:ext cx="3353925" cy="51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C1B7BABC-E74B-F6B7-9C13-A2E7BF6BA16D}"/>
              </a:ext>
            </a:extLst>
          </p:cNvPr>
          <p:cNvSpPr/>
          <p:nvPr/>
        </p:nvSpPr>
        <p:spPr>
          <a:xfrm>
            <a:off x="5897880" y="1685501"/>
            <a:ext cx="1886629" cy="34385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600">
                <a:solidFill>
                  <a:schemeClr val="tx1"/>
                </a:solidFill>
                <a:latin typeface="Meiryo UI" panose="020B0604030504040204" pitchFamily="50" charset="-128"/>
                <a:ea typeface="Meiryo UI" panose="020B0604030504040204" pitchFamily="50" charset="-128"/>
              </a:rPr>
              <a:t>②　作成書類一覧</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cxnSp>
        <p:nvCxnSpPr>
          <p:cNvPr id="35" name="直線コネクタ 34">
            <a:extLst>
              <a:ext uri="{FF2B5EF4-FFF2-40B4-BE49-F238E27FC236}">
                <a16:creationId xmlns:a16="http://schemas.microsoft.com/office/drawing/2014/main" id="{9FDDAA5D-ADE8-139B-7F14-85BC30376BD3}"/>
              </a:ext>
            </a:extLst>
          </p:cNvPr>
          <p:cNvCxnSpPr>
            <a:cxnSpLocks/>
            <a:endCxn id="25" idx="1"/>
          </p:cNvCxnSpPr>
          <p:nvPr/>
        </p:nvCxnSpPr>
        <p:spPr>
          <a:xfrm>
            <a:off x="2858703" y="1857426"/>
            <a:ext cx="30391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0" name="平行四辺形 69">
            <a:extLst>
              <a:ext uri="{FF2B5EF4-FFF2-40B4-BE49-F238E27FC236}">
                <a16:creationId xmlns:a16="http://schemas.microsoft.com/office/drawing/2014/main" id="{7D153D3B-3F6E-30C5-F7E3-CBB25AF81A1E}"/>
              </a:ext>
            </a:extLst>
          </p:cNvPr>
          <p:cNvSpPr/>
          <p:nvPr/>
        </p:nvSpPr>
        <p:spPr>
          <a:xfrm rot="10800000" flipH="1">
            <a:off x="3542770" y="2015306"/>
            <a:ext cx="1886629" cy="1511274"/>
          </a:xfrm>
          <a:prstGeom prst="parallelogram">
            <a:avLst>
              <a:gd name="adj" fmla="val 91643"/>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a:extLst>
              <a:ext uri="{FF2B5EF4-FFF2-40B4-BE49-F238E27FC236}">
                <a16:creationId xmlns:a16="http://schemas.microsoft.com/office/drawing/2014/main" id="{F9AEFB38-F186-65F0-C1DA-EC4968843BA3}"/>
              </a:ext>
            </a:extLst>
          </p:cNvPr>
          <p:cNvSpPr/>
          <p:nvPr/>
        </p:nvSpPr>
        <p:spPr>
          <a:xfrm>
            <a:off x="3485652" y="2029735"/>
            <a:ext cx="545804" cy="2495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a:extLst>
              <a:ext uri="{FF2B5EF4-FFF2-40B4-BE49-F238E27FC236}">
                <a16:creationId xmlns:a16="http://schemas.microsoft.com/office/drawing/2014/main" id="{F1C76B92-C950-BCB3-0EF3-AB1AC231E2D6}"/>
              </a:ext>
            </a:extLst>
          </p:cNvPr>
          <p:cNvSpPr/>
          <p:nvPr/>
        </p:nvSpPr>
        <p:spPr>
          <a:xfrm>
            <a:off x="4561951" y="3229300"/>
            <a:ext cx="473587" cy="2824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a:extLst>
              <a:ext uri="{FF2B5EF4-FFF2-40B4-BE49-F238E27FC236}">
                <a16:creationId xmlns:a16="http://schemas.microsoft.com/office/drawing/2014/main" id="{78D0D126-8C30-FC9B-9260-5CF0F824A955}"/>
              </a:ext>
            </a:extLst>
          </p:cNvPr>
          <p:cNvSpPr/>
          <p:nvPr/>
        </p:nvSpPr>
        <p:spPr>
          <a:xfrm>
            <a:off x="3690893" y="2261672"/>
            <a:ext cx="508322" cy="3066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a:extLst>
              <a:ext uri="{FF2B5EF4-FFF2-40B4-BE49-F238E27FC236}">
                <a16:creationId xmlns:a16="http://schemas.microsoft.com/office/drawing/2014/main" id="{8658576C-F1A3-25CC-CEE3-AE59DA64A689}"/>
              </a:ext>
            </a:extLst>
          </p:cNvPr>
          <p:cNvSpPr/>
          <p:nvPr/>
        </p:nvSpPr>
        <p:spPr>
          <a:xfrm>
            <a:off x="3905391" y="2527562"/>
            <a:ext cx="508322" cy="3066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正方形/長方形 74">
            <a:extLst>
              <a:ext uri="{FF2B5EF4-FFF2-40B4-BE49-F238E27FC236}">
                <a16:creationId xmlns:a16="http://schemas.microsoft.com/office/drawing/2014/main" id="{19CF703A-7738-638B-4181-A51A9DD75871}"/>
              </a:ext>
            </a:extLst>
          </p:cNvPr>
          <p:cNvSpPr/>
          <p:nvPr/>
        </p:nvSpPr>
        <p:spPr>
          <a:xfrm>
            <a:off x="4170213" y="2784506"/>
            <a:ext cx="508322" cy="3066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a:extLst>
              <a:ext uri="{FF2B5EF4-FFF2-40B4-BE49-F238E27FC236}">
                <a16:creationId xmlns:a16="http://schemas.microsoft.com/office/drawing/2014/main" id="{94F088F2-6A5B-F22F-18DC-E4A2DB38923F}"/>
              </a:ext>
            </a:extLst>
          </p:cNvPr>
          <p:cNvSpPr/>
          <p:nvPr/>
        </p:nvSpPr>
        <p:spPr>
          <a:xfrm>
            <a:off x="4322613" y="2936906"/>
            <a:ext cx="508322" cy="3066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9" name="直線コネクタ 78">
            <a:extLst>
              <a:ext uri="{FF2B5EF4-FFF2-40B4-BE49-F238E27FC236}">
                <a16:creationId xmlns:a16="http://schemas.microsoft.com/office/drawing/2014/main" id="{61CA6D91-A7E1-111B-89B3-541C6981205A}"/>
              </a:ext>
            </a:extLst>
          </p:cNvPr>
          <p:cNvCxnSpPr>
            <a:cxnSpLocks/>
          </p:cNvCxnSpPr>
          <p:nvPr/>
        </p:nvCxnSpPr>
        <p:spPr>
          <a:xfrm flipV="1">
            <a:off x="4582759" y="2604859"/>
            <a:ext cx="159722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正方形/長方形 76">
            <a:extLst>
              <a:ext uri="{FF2B5EF4-FFF2-40B4-BE49-F238E27FC236}">
                <a16:creationId xmlns:a16="http://schemas.microsoft.com/office/drawing/2014/main" id="{996BD09B-7A9E-9A48-8C90-2FE7D18B1E39}"/>
              </a:ext>
            </a:extLst>
          </p:cNvPr>
          <p:cNvSpPr/>
          <p:nvPr/>
        </p:nvSpPr>
        <p:spPr>
          <a:xfrm>
            <a:off x="5897880" y="2432934"/>
            <a:ext cx="2769870" cy="343850"/>
          </a:xfrm>
          <a:prstGeom prst="rect">
            <a:avLst/>
          </a:prstGeom>
          <a:solidFill>
            <a:schemeClr val="bg1"/>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600">
                <a:solidFill>
                  <a:schemeClr val="tx1"/>
                </a:solidFill>
                <a:effectLst/>
                <a:latin typeface="Meiryo UI" panose="020B0604030504040204" pitchFamily="50" charset="-128"/>
                <a:ea typeface="Meiryo UI" panose="020B0604030504040204" pitchFamily="50" charset="-128"/>
              </a:rPr>
              <a:t>③　紙媒体の工事関係書類</a:t>
            </a:r>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86" name="正方形/長方形 85">
            <a:extLst>
              <a:ext uri="{FF2B5EF4-FFF2-40B4-BE49-F238E27FC236}">
                <a16:creationId xmlns:a16="http://schemas.microsoft.com/office/drawing/2014/main" id="{6629DE0A-4947-690F-F440-8CCB14A4B867}"/>
              </a:ext>
            </a:extLst>
          </p:cNvPr>
          <p:cNvSpPr/>
          <p:nvPr/>
        </p:nvSpPr>
        <p:spPr>
          <a:xfrm>
            <a:off x="5822932" y="5226292"/>
            <a:ext cx="3107434" cy="7929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400">
                <a:solidFill>
                  <a:schemeClr val="tx1"/>
                </a:solidFill>
                <a:effectLst/>
                <a:latin typeface="Meiryo UI" panose="020B0604030504040204" pitchFamily="50" charset="-128"/>
                <a:ea typeface="Meiryo UI" panose="020B0604030504040204" pitchFamily="50" charset="-128"/>
              </a:rPr>
              <a:t>①、②、③の書類をチューブファイル（推奨厚</a:t>
            </a:r>
            <a:r>
              <a:rPr kumimoji="1" lang="en-US" altLang="ja-JP" sz="1400">
                <a:solidFill>
                  <a:schemeClr val="tx1"/>
                </a:solidFill>
                <a:effectLst/>
                <a:latin typeface="Meiryo UI" panose="020B0604030504040204" pitchFamily="50" charset="-128"/>
                <a:ea typeface="Meiryo UI" panose="020B0604030504040204" pitchFamily="50" charset="-128"/>
              </a:rPr>
              <a:t>50</a:t>
            </a:r>
            <a:r>
              <a:rPr kumimoji="1" lang="ja-JP" altLang="en-US" sz="1400">
                <a:solidFill>
                  <a:schemeClr val="tx1"/>
                </a:solidFill>
                <a:effectLst/>
                <a:latin typeface="Meiryo UI" panose="020B0604030504040204" pitchFamily="50" charset="-128"/>
                <a:ea typeface="Meiryo UI" panose="020B0604030504040204" pitchFamily="50" charset="-128"/>
              </a:rPr>
              <a:t>㎜）に格納し、提出</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BDEE3EE7-B6A2-60BB-CB9C-CE2D50E8482B}"/>
              </a:ext>
            </a:extLst>
          </p:cNvPr>
          <p:cNvSpPr/>
          <p:nvPr/>
        </p:nvSpPr>
        <p:spPr>
          <a:xfrm>
            <a:off x="433484" y="634503"/>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000" b="1">
                <a:solidFill>
                  <a:srgbClr val="0000FF"/>
                </a:solidFill>
                <a:effectLst/>
                <a:latin typeface="Meiryo UI" panose="020B0604030504040204" pitchFamily="50" charset="-128"/>
                <a:ea typeface="Meiryo UI" panose="020B0604030504040204" pitchFamily="50" charset="-128"/>
              </a:rPr>
              <a:t>工事引継書類</a:t>
            </a:r>
            <a:r>
              <a:rPr kumimoji="1" lang="ja-JP" altLang="en-US" sz="2000">
                <a:solidFill>
                  <a:schemeClr val="tx1"/>
                </a:solidFill>
                <a:effectLst/>
                <a:latin typeface="Meiryo UI" panose="020B0604030504040204" pitchFamily="50" charset="-128"/>
                <a:ea typeface="Meiryo UI" panose="020B0604030504040204" pitchFamily="50" charset="-128"/>
              </a:rPr>
              <a:t>は以下に従い作成し、納品してください。</a:t>
            </a:r>
            <a:endParaRPr kumimoji="1" lang="en-US" altLang="ja-JP" sz="2000">
              <a:solidFill>
                <a:schemeClr val="tx1"/>
              </a:solidFill>
              <a:effectLst/>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EC91FA49-3B97-530A-7E86-11C13F63809E}"/>
              </a:ext>
            </a:extLst>
          </p:cNvPr>
          <p:cNvSpPr>
            <a:spLocks noGrp="1"/>
          </p:cNvSpPr>
          <p:nvPr>
            <p:ph type="sldNum" sz="quarter" idx="12"/>
          </p:nvPr>
        </p:nvSpPr>
        <p:spPr/>
        <p:txBody>
          <a:bodyPr/>
          <a:lstStyle/>
          <a:p>
            <a:fld id="{0E48EFFD-9C18-4715-9BD1-08F9187DA49F}" type="slidenum">
              <a:rPr kumimoji="1" lang="ja-JP" altLang="en-US" smtClean="0"/>
              <a:t>30</a:t>
            </a:fld>
            <a:endParaRPr kumimoji="1" lang="ja-JP" altLang="en-US"/>
          </a:p>
        </p:txBody>
      </p:sp>
    </p:spTree>
    <p:extLst>
      <p:ext uri="{BB962C8B-B14F-4D97-AF65-F5344CB8AC3E}">
        <p14:creationId xmlns:p14="http://schemas.microsoft.com/office/powerpoint/2010/main" val="2877590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6583E0B-984D-A51B-2DC5-05A5207CAB7B}"/>
              </a:ext>
            </a:extLst>
          </p:cNvPr>
          <p:cNvPicPr>
            <a:picLocks noChangeAspect="1"/>
          </p:cNvPicPr>
          <p:nvPr/>
        </p:nvPicPr>
        <p:blipFill>
          <a:blip r:embed="rId2"/>
          <a:stretch>
            <a:fillRect/>
          </a:stretch>
        </p:blipFill>
        <p:spPr>
          <a:xfrm>
            <a:off x="5504270" y="1611183"/>
            <a:ext cx="2004952" cy="1519883"/>
          </a:xfrm>
          <a:prstGeom prst="rect">
            <a:avLst/>
          </a:prstGeom>
        </p:spPr>
      </p:pic>
      <p:sp>
        <p:nvSpPr>
          <p:cNvPr id="19" name="正方形/長方形 18">
            <a:extLst>
              <a:ext uri="{FF2B5EF4-FFF2-40B4-BE49-F238E27FC236}">
                <a16:creationId xmlns:a16="http://schemas.microsoft.com/office/drawing/2014/main" id="{2DB94D0D-E827-585C-30A4-35482CD4F47D}"/>
              </a:ext>
            </a:extLst>
          </p:cNvPr>
          <p:cNvSpPr/>
          <p:nvPr/>
        </p:nvSpPr>
        <p:spPr>
          <a:xfrm>
            <a:off x="819942" y="2825013"/>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８　納品のセット</a:t>
            </a:r>
            <a:r>
              <a:rPr kumimoji="1" lang="en-US" altLang="ja-JP" sz="2800" b="1">
                <a:solidFill>
                  <a:schemeClr val="bg1"/>
                </a:solidFill>
                <a:effectLst/>
                <a:latin typeface="Meiryo UI" panose="020B0604030504040204" pitchFamily="50" charset="-128"/>
                <a:ea typeface="Meiryo UI" panose="020B0604030504040204" pitchFamily="50" charset="-128"/>
              </a:rPr>
              <a:t>_</a:t>
            </a:r>
            <a:r>
              <a:rPr kumimoji="1" lang="ja-JP" altLang="en-US" sz="2800" b="1">
                <a:solidFill>
                  <a:schemeClr val="bg1"/>
                </a:solidFill>
                <a:effectLst/>
                <a:latin typeface="Meiryo UI" panose="020B0604030504040204" pitchFamily="50" charset="-128"/>
                <a:ea typeface="Meiryo UI" panose="020B0604030504040204" pitchFamily="50" charset="-128"/>
              </a:rPr>
              <a:t>５</a:t>
            </a:r>
            <a:r>
              <a:rPr kumimoji="1" lang="en-US" altLang="ja-JP" sz="2800" b="1">
                <a:solidFill>
                  <a:schemeClr val="bg1"/>
                </a:solidFill>
                <a:effectLst/>
                <a:latin typeface="Meiryo UI" panose="020B0604030504040204" pitchFamily="50" charset="-128"/>
                <a:ea typeface="Meiryo UI" panose="020B0604030504040204" pitchFamily="50" charset="-128"/>
              </a:rPr>
              <a:t>/</a:t>
            </a:r>
            <a:r>
              <a:rPr kumimoji="1" lang="ja-JP" altLang="en-US" sz="2800" b="1">
                <a:solidFill>
                  <a:schemeClr val="bg1"/>
                </a:solidFill>
                <a:effectLst/>
                <a:latin typeface="Meiryo UI" panose="020B0604030504040204" pitchFamily="50" charset="-128"/>
                <a:ea typeface="Meiryo UI" panose="020B0604030504040204" pitchFamily="50" charset="-128"/>
              </a:rPr>
              <a:t>６</a:t>
            </a:r>
          </a:p>
        </p:txBody>
      </p:sp>
      <p:sp>
        <p:nvSpPr>
          <p:cNvPr id="18" name="正方形/長方形 17">
            <a:extLst>
              <a:ext uri="{FF2B5EF4-FFF2-40B4-BE49-F238E27FC236}">
                <a16:creationId xmlns:a16="http://schemas.microsoft.com/office/drawing/2014/main" id="{D9958F72-E2E8-68E6-D1FC-8477EC3BE939}"/>
              </a:ext>
            </a:extLst>
          </p:cNvPr>
          <p:cNvSpPr/>
          <p:nvPr/>
        </p:nvSpPr>
        <p:spPr>
          <a:xfrm>
            <a:off x="772317" y="2764545"/>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BCD6BADA-F3AE-3970-A3DA-4E7291E63EB3}"/>
              </a:ext>
            </a:extLst>
          </p:cNvPr>
          <p:cNvSpPr/>
          <p:nvPr/>
        </p:nvSpPr>
        <p:spPr>
          <a:xfrm>
            <a:off x="721323" y="2704077"/>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上の 2 つの角を丸める 19">
            <a:extLst>
              <a:ext uri="{FF2B5EF4-FFF2-40B4-BE49-F238E27FC236}">
                <a16:creationId xmlns:a16="http://schemas.microsoft.com/office/drawing/2014/main" id="{B4C3EE79-3AC3-B1E1-41B2-E14E88AD5ABC}"/>
              </a:ext>
            </a:extLst>
          </p:cNvPr>
          <p:cNvSpPr/>
          <p:nvPr/>
        </p:nvSpPr>
        <p:spPr>
          <a:xfrm rot="5400000">
            <a:off x="2319930" y="4766892"/>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37034E92-F604-0EC6-F0DB-358EF8F42B70}"/>
              </a:ext>
            </a:extLst>
          </p:cNvPr>
          <p:cNvSpPr/>
          <p:nvPr/>
        </p:nvSpPr>
        <p:spPr>
          <a:xfrm>
            <a:off x="668160" y="2644392"/>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7951A393-DF28-5F34-7B38-DFD8C03A9F6A}"/>
              </a:ext>
            </a:extLst>
          </p:cNvPr>
          <p:cNvSpPr/>
          <p:nvPr/>
        </p:nvSpPr>
        <p:spPr>
          <a:xfrm>
            <a:off x="611909" y="2583924"/>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3FE528E-FF34-7B49-84FF-08A58274DA66}"/>
              </a:ext>
            </a:extLst>
          </p:cNvPr>
          <p:cNvSpPr/>
          <p:nvPr/>
        </p:nvSpPr>
        <p:spPr>
          <a:xfrm>
            <a:off x="560915" y="2523456"/>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上の 2 つの角を丸める 23">
            <a:extLst>
              <a:ext uri="{FF2B5EF4-FFF2-40B4-BE49-F238E27FC236}">
                <a16:creationId xmlns:a16="http://schemas.microsoft.com/office/drawing/2014/main" id="{A0772A31-D7D2-7FCA-9DC6-54F491C3E289}"/>
              </a:ext>
            </a:extLst>
          </p:cNvPr>
          <p:cNvSpPr/>
          <p:nvPr/>
        </p:nvSpPr>
        <p:spPr>
          <a:xfrm rot="5400000">
            <a:off x="2159522" y="4154949"/>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1D39DB5E-E0AA-6BDA-E1D7-1031E02050B3}"/>
              </a:ext>
            </a:extLst>
          </p:cNvPr>
          <p:cNvSpPr/>
          <p:nvPr/>
        </p:nvSpPr>
        <p:spPr>
          <a:xfrm>
            <a:off x="512998" y="2466001"/>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AC43D70C-06DA-E0C2-6CB1-6AE9EAF7597E}"/>
              </a:ext>
            </a:extLst>
          </p:cNvPr>
          <p:cNvSpPr/>
          <p:nvPr/>
        </p:nvSpPr>
        <p:spPr>
          <a:xfrm>
            <a:off x="456747" y="2405533"/>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9A5FD4F-4546-9DDB-653F-210338DE91C9}"/>
              </a:ext>
            </a:extLst>
          </p:cNvPr>
          <p:cNvSpPr/>
          <p:nvPr/>
        </p:nvSpPr>
        <p:spPr>
          <a:xfrm>
            <a:off x="405753" y="2345065"/>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上の 2 つの角を丸める 28">
            <a:extLst>
              <a:ext uri="{FF2B5EF4-FFF2-40B4-BE49-F238E27FC236}">
                <a16:creationId xmlns:a16="http://schemas.microsoft.com/office/drawing/2014/main" id="{47A6FCF7-18A5-6B28-90C5-4D6A30F66D46}"/>
              </a:ext>
            </a:extLst>
          </p:cNvPr>
          <p:cNvSpPr/>
          <p:nvPr/>
        </p:nvSpPr>
        <p:spPr>
          <a:xfrm rot="5400000">
            <a:off x="2004360" y="3545240"/>
            <a:ext cx="338563" cy="187054"/>
          </a:xfrm>
          <a:prstGeom prst="round2SameRect">
            <a:avLst/>
          </a:prstGeom>
          <a:solidFill>
            <a:schemeClr val="accent1">
              <a:lumMod val="20000"/>
              <a:lumOff val="80000"/>
            </a:schemeClr>
          </a:solid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8627932F-51FA-C856-EB37-0C1A5900A09D}"/>
              </a:ext>
            </a:extLst>
          </p:cNvPr>
          <p:cNvSpPr/>
          <p:nvPr/>
        </p:nvSpPr>
        <p:spPr>
          <a:xfrm>
            <a:off x="268446" y="2169027"/>
            <a:ext cx="1733550" cy="239836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上の 2 つの角を丸める 31">
            <a:extLst>
              <a:ext uri="{FF2B5EF4-FFF2-40B4-BE49-F238E27FC236}">
                <a16:creationId xmlns:a16="http://schemas.microsoft.com/office/drawing/2014/main" id="{A0CC1B38-E545-85AC-0919-D9CF9C2DDCD2}"/>
              </a:ext>
            </a:extLst>
          </p:cNvPr>
          <p:cNvSpPr/>
          <p:nvPr/>
        </p:nvSpPr>
        <p:spPr>
          <a:xfrm rot="5400000">
            <a:off x="1897591" y="2291242"/>
            <a:ext cx="338563" cy="187054"/>
          </a:xfrm>
          <a:prstGeom prst="round2SameRect">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a:extLst>
              <a:ext uri="{FF2B5EF4-FFF2-40B4-BE49-F238E27FC236}">
                <a16:creationId xmlns:a16="http://schemas.microsoft.com/office/drawing/2014/main" id="{F9AEFB38-F186-65F0-C1DA-EC4968843BA3}"/>
              </a:ext>
            </a:extLst>
          </p:cNvPr>
          <p:cNvSpPr/>
          <p:nvPr/>
        </p:nvSpPr>
        <p:spPr>
          <a:xfrm>
            <a:off x="2125106" y="1919429"/>
            <a:ext cx="473587" cy="2495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a:extLst>
              <a:ext uri="{FF2B5EF4-FFF2-40B4-BE49-F238E27FC236}">
                <a16:creationId xmlns:a16="http://schemas.microsoft.com/office/drawing/2014/main" id="{78D0D126-8C30-FC9B-9260-5CF0F824A955}"/>
              </a:ext>
            </a:extLst>
          </p:cNvPr>
          <p:cNvSpPr/>
          <p:nvPr/>
        </p:nvSpPr>
        <p:spPr>
          <a:xfrm>
            <a:off x="2598693" y="2334697"/>
            <a:ext cx="508322" cy="3066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0544C78C-7DD0-2FF5-0177-D5C06FFEFF80}"/>
              </a:ext>
            </a:extLst>
          </p:cNvPr>
          <p:cNvSpPr/>
          <p:nvPr/>
        </p:nvSpPr>
        <p:spPr>
          <a:xfrm>
            <a:off x="2942134" y="1320801"/>
            <a:ext cx="4719142" cy="215265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600" b="1">
                <a:solidFill>
                  <a:schemeClr val="tx1"/>
                </a:solidFill>
                <a:effectLst/>
                <a:latin typeface="Meiryo UI" panose="020B0604030504040204" pitchFamily="50" charset="-128"/>
                <a:ea typeface="Meiryo UI" panose="020B0604030504040204" pitchFamily="50" charset="-128"/>
              </a:rPr>
              <a:t>●　インデックス（大分類）</a:t>
            </a:r>
            <a:endParaRPr kumimoji="1" lang="en-US" altLang="ja-JP" sz="1600" b="1">
              <a:solidFill>
                <a:schemeClr val="tx1"/>
              </a:solidFill>
              <a:effectLst/>
              <a:latin typeface="Meiryo UI" panose="020B0604030504040204" pitchFamily="50" charset="-128"/>
              <a:ea typeface="Meiryo UI" panose="020B0604030504040204" pitchFamily="50" charset="-128"/>
            </a:endParaRPr>
          </a:p>
          <a:p>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4AF6C5F8-CFA9-767E-6476-ACF4CBF996E6}"/>
              </a:ext>
            </a:extLst>
          </p:cNvPr>
          <p:cNvSpPr/>
          <p:nvPr/>
        </p:nvSpPr>
        <p:spPr>
          <a:xfrm>
            <a:off x="3046935" y="1707079"/>
            <a:ext cx="2457335" cy="16469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a:solidFill>
                  <a:schemeClr val="tx1"/>
                </a:solidFill>
                <a:effectLst/>
                <a:latin typeface="Meiryo UI" panose="020B0604030504040204" pitchFamily="50" charset="-128"/>
                <a:ea typeface="Meiryo UI" panose="020B0604030504040204" pitchFamily="50" charset="-128"/>
              </a:rPr>
              <a:t>　</a:t>
            </a:r>
            <a:r>
              <a:rPr kumimoji="1" lang="ja-JP" altLang="en-US"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effectLst/>
                <a:latin typeface="Meiryo UI" panose="020B0604030504040204" pitchFamily="50" charset="-128"/>
                <a:ea typeface="Meiryo UI" panose="020B0604030504040204" pitchFamily="50" charset="-128"/>
              </a:rPr>
              <a:t>作成書類一覧」の「</a:t>
            </a:r>
            <a:r>
              <a:rPr kumimoji="1" lang="en-US" altLang="ja-JP" sz="1400">
                <a:solidFill>
                  <a:schemeClr val="tx1"/>
                </a:solidFill>
                <a:effectLst/>
                <a:latin typeface="Meiryo UI" panose="020B0604030504040204" pitchFamily="50" charset="-128"/>
                <a:ea typeface="Meiryo UI" panose="020B0604030504040204" pitchFamily="50" charset="-128"/>
              </a:rPr>
              <a:t>INDEX</a:t>
            </a:r>
            <a:r>
              <a:rPr kumimoji="1" lang="ja-JP" altLang="en-US" sz="1400">
                <a:solidFill>
                  <a:schemeClr val="tx1"/>
                </a:solidFill>
                <a:effectLst/>
                <a:latin typeface="Meiryo UI" panose="020B0604030504040204" pitchFamily="50" charset="-128"/>
                <a:ea typeface="Meiryo UI" panose="020B0604030504040204" pitchFamily="50" charset="-128"/>
              </a:rPr>
              <a:t>」最左列の番号を記載する。</a:t>
            </a:r>
            <a:endParaRPr kumimoji="1" lang="en-US" altLang="ja-JP" sz="1400">
              <a:solidFill>
                <a:schemeClr val="tx1"/>
              </a:solidFill>
              <a:effectLst/>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　インデックスシールは白紙最上に貼り付ける。</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E6120CD0-0E40-E196-C603-1E7B4ED9B35E}"/>
              </a:ext>
            </a:extLst>
          </p:cNvPr>
          <p:cNvSpPr/>
          <p:nvPr/>
        </p:nvSpPr>
        <p:spPr>
          <a:xfrm>
            <a:off x="2942134" y="3676334"/>
            <a:ext cx="4719142" cy="2070948"/>
          </a:xfrm>
          <a:prstGeom prst="rect">
            <a:avLst/>
          </a:prstGeom>
          <a:no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600" b="1">
                <a:solidFill>
                  <a:schemeClr val="tx1"/>
                </a:solidFill>
                <a:effectLst/>
                <a:latin typeface="Meiryo UI" panose="020B0604030504040204" pitchFamily="50" charset="-128"/>
                <a:ea typeface="Meiryo UI" panose="020B0604030504040204" pitchFamily="50" charset="-128"/>
              </a:rPr>
              <a:t>●　インデックス（中分類）</a:t>
            </a:r>
            <a:endParaRPr kumimoji="1" lang="en-US" altLang="ja-JP" sz="1600" b="1">
              <a:solidFill>
                <a:schemeClr val="tx1"/>
              </a:solidFill>
              <a:effectLst/>
              <a:latin typeface="Meiryo UI" panose="020B0604030504040204" pitchFamily="50" charset="-128"/>
              <a:ea typeface="Meiryo UI" panose="020B0604030504040204" pitchFamily="50" charset="-128"/>
            </a:endParaRPr>
          </a:p>
          <a:p>
            <a:endParaRPr kumimoji="1" lang="en-US" altLang="ja-JP" sz="1600">
              <a:solidFill>
                <a:schemeClr val="tx1"/>
              </a:solidFill>
              <a:effectLst/>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8DCA5807-E0FB-C45A-6C81-33113C403399}"/>
              </a:ext>
            </a:extLst>
          </p:cNvPr>
          <p:cNvSpPr/>
          <p:nvPr/>
        </p:nvSpPr>
        <p:spPr>
          <a:xfrm>
            <a:off x="3046935" y="4062613"/>
            <a:ext cx="2457335" cy="156081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a:solidFill>
                  <a:schemeClr val="tx1"/>
                </a:solidFill>
                <a:effectLst/>
                <a:latin typeface="Meiryo UI" panose="020B0604030504040204" pitchFamily="50" charset="-128"/>
                <a:ea typeface="Meiryo UI" panose="020B0604030504040204" pitchFamily="50" charset="-128"/>
              </a:rPr>
              <a:t>　</a:t>
            </a:r>
            <a:r>
              <a:rPr kumimoji="1" lang="ja-JP" altLang="en-US"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effectLst/>
                <a:latin typeface="Meiryo UI" panose="020B0604030504040204" pitchFamily="50" charset="-128"/>
                <a:ea typeface="Meiryo UI" panose="020B0604030504040204" pitchFamily="50" charset="-128"/>
              </a:rPr>
              <a:t>作成書類一覧」の「</a:t>
            </a:r>
            <a:r>
              <a:rPr kumimoji="1" lang="en-US" altLang="ja-JP" sz="1400">
                <a:solidFill>
                  <a:schemeClr val="tx1"/>
                </a:solidFill>
                <a:effectLst/>
                <a:latin typeface="Meiryo UI" panose="020B0604030504040204" pitchFamily="50" charset="-128"/>
                <a:ea typeface="Meiryo UI" panose="020B0604030504040204" pitchFamily="50" charset="-128"/>
              </a:rPr>
              <a:t>INDEX</a:t>
            </a:r>
            <a:r>
              <a:rPr kumimoji="1" lang="ja-JP" altLang="en-US" sz="1400">
                <a:solidFill>
                  <a:schemeClr val="tx1"/>
                </a:solidFill>
                <a:effectLst/>
                <a:latin typeface="Meiryo UI" panose="020B0604030504040204" pitchFamily="50" charset="-128"/>
                <a:ea typeface="Meiryo UI" panose="020B0604030504040204" pitchFamily="50" charset="-128"/>
              </a:rPr>
              <a:t>」中列の番号を記載する。</a:t>
            </a:r>
            <a:endParaRPr kumimoji="1" lang="en-US" altLang="ja-JP" sz="1400">
              <a:solidFill>
                <a:schemeClr val="tx1"/>
              </a:solidFill>
              <a:effectLst/>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　インデックスシールは最も大きい数字を白紙最下に貼り、順に若い数字をに上に貼り付ける。</a:t>
            </a: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　</a:t>
            </a:r>
            <a:r>
              <a:rPr kumimoji="1" lang="ja-JP" altLang="en-US" sz="1400">
                <a:solidFill>
                  <a:schemeClr val="tx1"/>
                </a:solidFill>
                <a:effectLst/>
                <a:latin typeface="Meiryo UI" panose="020B0604030504040204" pitchFamily="50" charset="-128"/>
                <a:ea typeface="Meiryo UI" panose="020B0604030504040204" pitchFamily="50" charset="-128"/>
              </a:rPr>
              <a:t>　</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cxnSp>
        <p:nvCxnSpPr>
          <p:cNvPr id="36" name="直線コネクタ 35">
            <a:extLst>
              <a:ext uri="{FF2B5EF4-FFF2-40B4-BE49-F238E27FC236}">
                <a16:creationId xmlns:a16="http://schemas.microsoft.com/office/drawing/2014/main" id="{06A049AB-8583-9A60-3D25-CF8E282A5793}"/>
              </a:ext>
            </a:extLst>
          </p:cNvPr>
          <p:cNvCxnSpPr>
            <a:cxnSpLocks/>
            <a:endCxn id="8" idx="1"/>
          </p:cNvCxnSpPr>
          <p:nvPr/>
        </p:nvCxnSpPr>
        <p:spPr>
          <a:xfrm>
            <a:off x="2276610" y="2307912"/>
            <a:ext cx="665524" cy="892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19EB4BCC-206B-995B-1F73-8B1D050117D4}"/>
              </a:ext>
            </a:extLst>
          </p:cNvPr>
          <p:cNvCxnSpPr>
            <a:cxnSpLocks/>
            <a:endCxn id="30" idx="1"/>
          </p:cNvCxnSpPr>
          <p:nvPr/>
        </p:nvCxnSpPr>
        <p:spPr>
          <a:xfrm flipV="1">
            <a:off x="2685448" y="4711808"/>
            <a:ext cx="256686" cy="61496"/>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A2885FF3-B043-1EB3-29A4-4D5988C40903}"/>
              </a:ext>
            </a:extLst>
          </p:cNvPr>
          <p:cNvSpPr/>
          <p:nvPr/>
        </p:nvSpPr>
        <p:spPr>
          <a:xfrm>
            <a:off x="5609071" y="2067860"/>
            <a:ext cx="406896" cy="106320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正方形/長方形 62">
            <a:extLst>
              <a:ext uri="{FF2B5EF4-FFF2-40B4-BE49-F238E27FC236}">
                <a16:creationId xmlns:a16="http://schemas.microsoft.com/office/drawing/2014/main" id="{6042C77F-AFFB-F5C9-3FB6-9CFE1694B457}"/>
              </a:ext>
            </a:extLst>
          </p:cNvPr>
          <p:cNvSpPr/>
          <p:nvPr/>
        </p:nvSpPr>
        <p:spPr>
          <a:xfrm>
            <a:off x="2932389" y="5782412"/>
            <a:ext cx="4719142" cy="40031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en-US" altLang="ja-JP" sz="1400">
                <a:solidFill>
                  <a:schemeClr val="tx1"/>
                </a:solidFill>
                <a:effectLst/>
                <a:latin typeface="Meiryo UI" panose="020B0604030504040204" pitchFamily="50" charset="-128"/>
                <a:ea typeface="Meiryo UI" panose="020B0604030504040204" pitchFamily="50" charset="-128"/>
              </a:rPr>
              <a:t>※</a:t>
            </a:r>
            <a:r>
              <a:rPr kumimoji="1" lang="ja-JP" altLang="en-US" sz="1400">
                <a:solidFill>
                  <a:schemeClr val="tx1"/>
                </a:solidFill>
                <a:effectLst/>
                <a:latin typeface="Meiryo UI" panose="020B0604030504040204" pitchFamily="50" charset="-128"/>
                <a:ea typeface="Meiryo UI" panose="020B0604030504040204" pitchFamily="50" charset="-128"/>
              </a:rPr>
              <a:t>　インデックスは必ず白紙に貼り、成果品に貼らないで下さい。</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84" name="正方形/長方形 83">
            <a:extLst>
              <a:ext uri="{FF2B5EF4-FFF2-40B4-BE49-F238E27FC236}">
                <a16:creationId xmlns:a16="http://schemas.microsoft.com/office/drawing/2014/main" id="{FED2C358-BEE6-E454-4FD4-8E6ABD2CC08E}"/>
              </a:ext>
            </a:extLst>
          </p:cNvPr>
          <p:cNvSpPr/>
          <p:nvPr/>
        </p:nvSpPr>
        <p:spPr>
          <a:xfrm>
            <a:off x="7877646" y="1202800"/>
            <a:ext cx="1107387" cy="40031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1400">
                <a:solidFill>
                  <a:schemeClr val="tx1"/>
                </a:solidFill>
                <a:effectLst/>
                <a:latin typeface="Meiryo UI" panose="020B0604030504040204" pitchFamily="50" charset="-128"/>
                <a:ea typeface="Meiryo UI" panose="020B0604030504040204" pitchFamily="50" charset="-128"/>
              </a:rPr>
              <a:t>▼　参考例</a:t>
            </a: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pic>
        <p:nvPicPr>
          <p:cNvPr id="9" name="図 8">
            <a:extLst>
              <a:ext uri="{FF2B5EF4-FFF2-40B4-BE49-F238E27FC236}">
                <a16:creationId xmlns:a16="http://schemas.microsoft.com/office/drawing/2014/main" id="{AA803451-B15B-6EEF-E23B-BEED5BE4CBF5}"/>
              </a:ext>
            </a:extLst>
          </p:cNvPr>
          <p:cNvPicPr>
            <a:picLocks noChangeAspect="1"/>
          </p:cNvPicPr>
          <p:nvPr/>
        </p:nvPicPr>
        <p:blipFill>
          <a:blip r:embed="rId2"/>
          <a:stretch>
            <a:fillRect/>
          </a:stretch>
        </p:blipFill>
        <p:spPr>
          <a:xfrm>
            <a:off x="5504270" y="3966748"/>
            <a:ext cx="2004952" cy="1519883"/>
          </a:xfrm>
          <a:prstGeom prst="rect">
            <a:avLst/>
          </a:prstGeom>
        </p:spPr>
      </p:pic>
      <p:sp>
        <p:nvSpPr>
          <p:cNvPr id="10" name="正方形/長方形 9">
            <a:extLst>
              <a:ext uri="{FF2B5EF4-FFF2-40B4-BE49-F238E27FC236}">
                <a16:creationId xmlns:a16="http://schemas.microsoft.com/office/drawing/2014/main" id="{2D993DE5-D8C6-2ABD-2929-1387A7BAEF65}"/>
              </a:ext>
            </a:extLst>
          </p:cNvPr>
          <p:cNvSpPr/>
          <p:nvPr/>
        </p:nvSpPr>
        <p:spPr>
          <a:xfrm>
            <a:off x="6099850" y="4429778"/>
            <a:ext cx="406896" cy="1063206"/>
          </a:xfrm>
          <a:prstGeom prst="rect">
            <a:avLst/>
          </a:prstGeom>
          <a:noFill/>
          <a:ln w="2857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C0367F28-2AF9-33BD-E6CD-AA365B436060}"/>
              </a:ext>
            </a:extLst>
          </p:cNvPr>
          <p:cNvPicPr>
            <a:picLocks noChangeAspect="1"/>
          </p:cNvPicPr>
          <p:nvPr/>
        </p:nvPicPr>
        <p:blipFill>
          <a:blip r:embed="rId3"/>
          <a:stretch>
            <a:fillRect/>
          </a:stretch>
        </p:blipFill>
        <p:spPr>
          <a:xfrm rot="16200000">
            <a:off x="6174058" y="3476663"/>
            <a:ext cx="4452954" cy="705849"/>
          </a:xfrm>
          <a:prstGeom prst="rect">
            <a:avLst/>
          </a:prstGeom>
        </p:spPr>
      </p:pic>
      <p:sp>
        <p:nvSpPr>
          <p:cNvPr id="3" name="正方形/長方形 2">
            <a:extLst>
              <a:ext uri="{FF2B5EF4-FFF2-40B4-BE49-F238E27FC236}">
                <a16:creationId xmlns:a16="http://schemas.microsoft.com/office/drawing/2014/main" id="{D30E2CCA-75BC-E60E-C4B2-B7A0D50C6E39}"/>
              </a:ext>
            </a:extLst>
          </p:cNvPr>
          <p:cNvSpPr/>
          <p:nvPr/>
        </p:nvSpPr>
        <p:spPr>
          <a:xfrm>
            <a:off x="281084" y="626482"/>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000">
                <a:solidFill>
                  <a:schemeClr val="tx1"/>
                </a:solidFill>
                <a:effectLst/>
                <a:latin typeface="Meiryo UI" panose="020B0604030504040204" pitchFamily="50" charset="-128"/>
                <a:ea typeface="Meiryo UI" panose="020B0604030504040204" pitchFamily="50" charset="-128"/>
              </a:rPr>
              <a:t>■　</a:t>
            </a:r>
            <a:r>
              <a:rPr kumimoji="1" lang="ja-JP" altLang="en-US" sz="2000" b="1">
                <a:solidFill>
                  <a:srgbClr val="0000FF"/>
                </a:solidFill>
                <a:effectLst/>
                <a:latin typeface="Meiryo UI" panose="020B0604030504040204" pitchFamily="50" charset="-128"/>
                <a:ea typeface="Meiryo UI" panose="020B0604030504040204" pitchFamily="50" charset="-128"/>
              </a:rPr>
              <a:t>工事引継書類</a:t>
            </a:r>
            <a:r>
              <a:rPr kumimoji="1" lang="ja-JP" altLang="en-US" sz="2000">
                <a:solidFill>
                  <a:schemeClr val="tx1"/>
                </a:solidFill>
                <a:effectLst/>
                <a:latin typeface="Meiryo UI" panose="020B0604030504040204" pitchFamily="50" charset="-128"/>
                <a:ea typeface="Meiryo UI" panose="020B0604030504040204" pitchFamily="50" charset="-128"/>
              </a:rPr>
              <a:t>のインデックスの付け方</a:t>
            </a:r>
            <a:endParaRPr kumimoji="1" lang="en-US" altLang="ja-JP" sz="2000">
              <a:solidFill>
                <a:schemeClr val="tx1"/>
              </a:solidFill>
              <a:effectLst/>
              <a:latin typeface="Meiryo UI" panose="020B0604030504040204" pitchFamily="50" charset="-128"/>
              <a:ea typeface="Meiryo UI" panose="020B0604030504040204" pitchFamily="50" charset="-128"/>
            </a:endParaRPr>
          </a:p>
        </p:txBody>
      </p:sp>
      <p:sp>
        <p:nvSpPr>
          <p:cNvPr id="6" name="スライド番号プレースホルダー 5">
            <a:extLst>
              <a:ext uri="{FF2B5EF4-FFF2-40B4-BE49-F238E27FC236}">
                <a16:creationId xmlns:a16="http://schemas.microsoft.com/office/drawing/2014/main" id="{1CBB5515-40F4-3260-2043-4C9B8D239DE8}"/>
              </a:ext>
            </a:extLst>
          </p:cNvPr>
          <p:cNvSpPr>
            <a:spLocks noGrp="1"/>
          </p:cNvSpPr>
          <p:nvPr>
            <p:ph type="sldNum" sz="quarter" idx="12"/>
          </p:nvPr>
        </p:nvSpPr>
        <p:spPr/>
        <p:txBody>
          <a:bodyPr/>
          <a:lstStyle/>
          <a:p>
            <a:fld id="{0E48EFFD-9C18-4715-9BD1-08F9187DA49F}" type="slidenum">
              <a:rPr kumimoji="1" lang="ja-JP" altLang="en-US" smtClean="0"/>
              <a:t>31</a:t>
            </a:fld>
            <a:endParaRPr kumimoji="1" lang="ja-JP" altLang="en-US"/>
          </a:p>
        </p:txBody>
      </p:sp>
    </p:spTree>
    <p:extLst>
      <p:ext uri="{BB962C8B-B14F-4D97-AF65-F5344CB8AC3E}">
        <p14:creationId xmlns:p14="http://schemas.microsoft.com/office/powerpoint/2010/main" val="38240004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８　納品のセット</a:t>
            </a:r>
            <a:r>
              <a:rPr kumimoji="1" lang="en-US" altLang="ja-JP" sz="2800" b="1">
                <a:solidFill>
                  <a:schemeClr val="bg1"/>
                </a:solidFill>
                <a:effectLst/>
                <a:latin typeface="Meiryo UI" panose="020B0604030504040204" pitchFamily="50" charset="-128"/>
                <a:ea typeface="Meiryo UI" panose="020B0604030504040204" pitchFamily="50" charset="-128"/>
              </a:rPr>
              <a:t>_</a:t>
            </a:r>
            <a:r>
              <a:rPr kumimoji="1" lang="ja-JP" altLang="en-US" sz="2800" b="1">
                <a:solidFill>
                  <a:schemeClr val="bg1"/>
                </a:solidFill>
                <a:effectLst/>
                <a:latin typeface="Meiryo UI" panose="020B0604030504040204" pitchFamily="50" charset="-128"/>
                <a:ea typeface="Meiryo UI" panose="020B0604030504040204" pitchFamily="50" charset="-128"/>
              </a:rPr>
              <a:t>６</a:t>
            </a:r>
            <a:r>
              <a:rPr kumimoji="1" lang="en-US" altLang="ja-JP" sz="2800" b="1">
                <a:solidFill>
                  <a:schemeClr val="bg1"/>
                </a:solidFill>
                <a:effectLst/>
                <a:latin typeface="Meiryo UI" panose="020B0604030504040204" pitchFamily="50" charset="-128"/>
                <a:ea typeface="Meiryo UI" panose="020B0604030504040204" pitchFamily="50" charset="-128"/>
              </a:rPr>
              <a:t>/</a:t>
            </a:r>
            <a:r>
              <a:rPr kumimoji="1" lang="ja-JP" altLang="en-US" sz="2800" b="1">
                <a:solidFill>
                  <a:schemeClr val="bg1"/>
                </a:solidFill>
                <a:latin typeface="Meiryo UI" panose="020B0604030504040204" pitchFamily="50" charset="-128"/>
                <a:ea typeface="Meiryo UI" panose="020B0604030504040204" pitchFamily="50" charset="-128"/>
              </a:rPr>
              <a:t>６</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8756723F-E7F0-FBB9-067B-7364414A53AE}"/>
              </a:ext>
            </a:extLst>
          </p:cNvPr>
          <p:cNvGrpSpPr/>
          <p:nvPr/>
        </p:nvGrpSpPr>
        <p:grpSpPr>
          <a:xfrm>
            <a:off x="2963217" y="3257626"/>
            <a:ext cx="1407160" cy="1904184"/>
            <a:chOff x="7040095" y="3976372"/>
            <a:chExt cx="1407160" cy="1904184"/>
          </a:xfrm>
        </p:grpSpPr>
        <p:pic>
          <p:nvPicPr>
            <p:cNvPr id="7" name="図 6">
              <a:extLst>
                <a:ext uri="{FF2B5EF4-FFF2-40B4-BE49-F238E27FC236}">
                  <a16:creationId xmlns:a16="http://schemas.microsoft.com/office/drawing/2014/main" id="{801A46A8-3054-EDD6-1256-489118FE5C03}"/>
                </a:ext>
              </a:extLst>
            </p:cNvPr>
            <p:cNvPicPr>
              <a:picLocks noChangeAspect="1"/>
            </p:cNvPicPr>
            <p:nvPr/>
          </p:nvPicPr>
          <p:blipFill>
            <a:blip r:embed="rId2"/>
            <a:stretch>
              <a:fillRect/>
            </a:stretch>
          </p:blipFill>
          <p:spPr>
            <a:xfrm>
              <a:off x="7040095" y="3976372"/>
              <a:ext cx="1407160" cy="1904184"/>
            </a:xfrm>
            <a:prstGeom prst="rect">
              <a:avLst/>
            </a:prstGeom>
          </p:spPr>
        </p:pic>
        <p:sp>
          <p:nvSpPr>
            <p:cNvPr id="9" name="正方形/長方形 8">
              <a:extLst>
                <a:ext uri="{FF2B5EF4-FFF2-40B4-BE49-F238E27FC236}">
                  <a16:creationId xmlns:a16="http://schemas.microsoft.com/office/drawing/2014/main" id="{DD7EF5DB-5B78-079F-2170-16ADD2CB489F}"/>
                </a:ext>
              </a:extLst>
            </p:cNvPr>
            <p:cNvSpPr/>
            <p:nvPr/>
          </p:nvSpPr>
          <p:spPr>
            <a:xfrm rot="865246">
              <a:off x="7187461" y="5752159"/>
              <a:ext cx="184150" cy="4571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1" name="フリーフォーム: 図形 40">
            <a:extLst>
              <a:ext uri="{FF2B5EF4-FFF2-40B4-BE49-F238E27FC236}">
                <a16:creationId xmlns:a16="http://schemas.microsoft.com/office/drawing/2014/main" id="{B5C6463F-E4AA-D53A-4C74-937ECA6D1B77}"/>
              </a:ext>
            </a:extLst>
          </p:cNvPr>
          <p:cNvSpPr/>
          <p:nvPr/>
        </p:nvSpPr>
        <p:spPr>
          <a:xfrm>
            <a:off x="3476664" y="3385237"/>
            <a:ext cx="708025" cy="1625600"/>
          </a:xfrm>
          <a:custGeom>
            <a:avLst/>
            <a:gdLst>
              <a:gd name="connsiteX0" fmla="*/ 0 w 708025"/>
              <a:gd name="connsiteY0" fmla="*/ 146050 h 1625600"/>
              <a:gd name="connsiteX1" fmla="*/ 9525 w 708025"/>
              <a:gd name="connsiteY1" fmla="*/ 1625600 h 1625600"/>
              <a:gd name="connsiteX2" fmla="*/ 708025 w 708025"/>
              <a:gd name="connsiteY2" fmla="*/ 1400175 h 1625600"/>
              <a:gd name="connsiteX3" fmla="*/ 701675 w 708025"/>
              <a:gd name="connsiteY3" fmla="*/ 0 h 1625600"/>
              <a:gd name="connsiteX4" fmla="*/ 0 w 708025"/>
              <a:gd name="connsiteY4" fmla="*/ 146050 h 162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025" h="1625600">
                <a:moveTo>
                  <a:pt x="0" y="146050"/>
                </a:moveTo>
                <a:lnTo>
                  <a:pt x="9525" y="1625600"/>
                </a:lnTo>
                <a:lnTo>
                  <a:pt x="708025" y="1400175"/>
                </a:lnTo>
                <a:cubicBezTo>
                  <a:pt x="705908" y="933450"/>
                  <a:pt x="703792" y="466725"/>
                  <a:pt x="701675" y="0"/>
                </a:cubicBezTo>
                <a:lnTo>
                  <a:pt x="0" y="146050"/>
                </a:lnTo>
                <a:close/>
              </a:path>
            </a:pathLst>
          </a:custGeom>
          <a:solidFill>
            <a:schemeClr val="bg1">
              <a:alpha val="6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二等辺三角形 48">
            <a:extLst>
              <a:ext uri="{FF2B5EF4-FFF2-40B4-BE49-F238E27FC236}">
                <a16:creationId xmlns:a16="http://schemas.microsoft.com/office/drawing/2014/main" id="{C423FE46-7A3B-D3BE-2D58-D453B0F7F9C6}"/>
              </a:ext>
            </a:extLst>
          </p:cNvPr>
          <p:cNvSpPr/>
          <p:nvPr/>
        </p:nvSpPr>
        <p:spPr>
          <a:xfrm rot="17815517">
            <a:off x="4668692" y="3529109"/>
            <a:ext cx="333704" cy="2093455"/>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A5BC2095-0486-703D-5D5C-E96D1056A267}"/>
              </a:ext>
            </a:extLst>
          </p:cNvPr>
          <p:cNvSpPr/>
          <p:nvPr/>
        </p:nvSpPr>
        <p:spPr>
          <a:xfrm>
            <a:off x="5048250" y="1221858"/>
            <a:ext cx="3518234" cy="420909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nSpc>
                <a:spcPct val="150000"/>
              </a:lnSpc>
            </a:pP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50" name="二等辺三角形 49">
            <a:extLst>
              <a:ext uri="{FF2B5EF4-FFF2-40B4-BE49-F238E27FC236}">
                <a16:creationId xmlns:a16="http://schemas.microsoft.com/office/drawing/2014/main" id="{C658887E-C035-60E4-D35A-AE98B13F0EA2}"/>
              </a:ext>
            </a:extLst>
          </p:cNvPr>
          <p:cNvSpPr/>
          <p:nvPr/>
        </p:nvSpPr>
        <p:spPr>
          <a:xfrm rot="4340196">
            <a:off x="2054668" y="3622182"/>
            <a:ext cx="333704" cy="2093455"/>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26A3F6BB-78F0-B5A3-D0A6-48772BB219B4}"/>
              </a:ext>
            </a:extLst>
          </p:cNvPr>
          <p:cNvSpPr/>
          <p:nvPr/>
        </p:nvSpPr>
        <p:spPr>
          <a:xfrm>
            <a:off x="756908" y="1336004"/>
            <a:ext cx="1149368" cy="4629150"/>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nSpc>
                <a:spcPct val="150000"/>
              </a:lnSpc>
            </a:pPr>
            <a:endParaRPr kumimoji="1" lang="en-US" altLang="ja-JP" sz="1400">
              <a:solidFill>
                <a:schemeClr val="tx1"/>
              </a:solidFill>
              <a:effectLst/>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4BD171C6-88E7-070F-A905-6DFEAFF584EF}"/>
              </a:ext>
            </a:extLst>
          </p:cNvPr>
          <p:cNvSpPr/>
          <p:nvPr/>
        </p:nvSpPr>
        <p:spPr>
          <a:xfrm>
            <a:off x="808127" y="1707453"/>
            <a:ext cx="1046930" cy="350913"/>
          </a:xfrm>
          <a:prstGeom prst="rect">
            <a:avLst/>
          </a:prstGeom>
          <a:no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lnSpc>
                <a:spcPct val="150000"/>
              </a:lnSpc>
            </a:pPr>
            <a:r>
              <a:rPr kumimoji="1" lang="ja-JP" altLang="en-US" sz="1100" b="1">
                <a:solidFill>
                  <a:schemeClr val="tx1"/>
                </a:solidFill>
                <a:effectLst/>
                <a:latin typeface="Meiryo UI" panose="020B0604030504040204" pitchFamily="50" charset="-128"/>
                <a:ea typeface="Meiryo UI" panose="020B0604030504040204" pitchFamily="50" charset="-128"/>
              </a:rPr>
              <a:t>工事引継書類</a:t>
            </a:r>
            <a:endParaRPr kumimoji="1" lang="en-US" altLang="ja-JP" sz="1100" b="1">
              <a:solidFill>
                <a:schemeClr val="tx1"/>
              </a:solidFill>
              <a:effectLst/>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B9045C4-B9E3-9A58-1A67-8FB7DB53C5CB}"/>
              </a:ext>
            </a:extLst>
          </p:cNvPr>
          <p:cNvSpPr/>
          <p:nvPr/>
        </p:nvSpPr>
        <p:spPr>
          <a:xfrm>
            <a:off x="905195" y="2089150"/>
            <a:ext cx="852794" cy="3384894"/>
          </a:xfrm>
          <a:prstGeom prst="rect">
            <a:avLst/>
          </a:prstGeom>
          <a:no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nSpc>
                <a:spcPct val="150000"/>
              </a:lnSpc>
            </a:pPr>
            <a:r>
              <a:rPr kumimoji="1" lang="ja-JP" altLang="en-US" sz="1100">
                <a:solidFill>
                  <a:schemeClr val="tx1"/>
                </a:solidFill>
                <a:effectLst/>
                <a:latin typeface="Meiryo UI" panose="020B0604030504040204" pitchFamily="50" charset="-128"/>
                <a:ea typeface="Meiryo UI" panose="020B0604030504040204" pitchFamily="50" charset="-128"/>
              </a:rPr>
              <a:t>建物名　 ●●●●●●●●●●●●●●●●</a:t>
            </a:r>
            <a:endParaRPr kumimoji="1" lang="en-US" altLang="ja-JP" sz="11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1100">
                <a:solidFill>
                  <a:schemeClr val="tx1"/>
                </a:solidFill>
                <a:latin typeface="Meiryo UI" panose="020B0604030504040204" pitchFamily="50" charset="-128"/>
                <a:ea typeface="Meiryo UI" panose="020B0604030504040204" pitchFamily="50" charset="-128"/>
              </a:rPr>
              <a:t>工事名　 ●●●●●●●●●●●●●●工事</a:t>
            </a:r>
            <a:endParaRPr kumimoji="1" lang="en-US" altLang="ja-JP" sz="1100">
              <a:solidFill>
                <a:schemeClr val="tx1"/>
              </a:solidFill>
              <a:effectLst/>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664C4EE-59D7-8A19-2C0B-68D9CC5C976A}"/>
              </a:ext>
            </a:extLst>
          </p:cNvPr>
          <p:cNvSpPr/>
          <p:nvPr/>
        </p:nvSpPr>
        <p:spPr>
          <a:xfrm>
            <a:off x="808127" y="5545100"/>
            <a:ext cx="1046930" cy="348998"/>
          </a:xfrm>
          <a:prstGeom prst="rect">
            <a:avLst/>
          </a:prstGeom>
          <a:no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lnSpc>
                <a:spcPct val="150000"/>
              </a:lnSpc>
            </a:pPr>
            <a:r>
              <a:rPr kumimoji="1" lang="en-US" altLang="ja-JP" sz="1100">
                <a:solidFill>
                  <a:schemeClr val="tx1"/>
                </a:solidFill>
                <a:effectLst/>
                <a:latin typeface="Meiryo UI" panose="020B0604030504040204" pitchFamily="50" charset="-128"/>
                <a:ea typeface="Meiryo UI" panose="020B0604030504040204" pitchFamily="50" charset="-128"/>
              </a:rPr>
              <a:t>1/10</a:t>
            </a:r>
          </a:p>
        </p:txBody>
      </p:sp>
      <p:pic>
        <p:nvPicPr>
          <p:cNvPr id="16" name="図 15">
            <a:extLst>
              <a:ext uri="{FF2B5EF4-FFF2-40B4-BE49-F238E27FC236}">
                <a16:creationId xmlns:a16="http://schemas.microsoft.com/office/drawing/2014/main" id="{3BBB02F8-FAD3-2639-28FC-D383B1971E27}"/>
              </a:ext>
            </a:extLst>
          </p:cNvPr>
          <p:cNvPicPr>
            <a:picLocks noChangeAspect="1"/>
          </p:cNvPicPr>
          <p:nvPr/>
        </p:nvPicPr>
        <p:blipFill>
          <a:blip r:embed="rId3"/>
          <a:stretch>
            <a:fillRect/>
          </a:stretch>
        </p:blipFill>
        <p:spPr>
          <a:xfrm>
            <a:off x="5174481" y="1291779"/>
            <a:ext cx="3265771" cy="4064693"/>
          </a:xfrm>
          <a:prstGeom prst="rect">
            <a:avLst/>
          </a:prstGeom>
        </p:spPr>
      </p:pic>
      <p:sp>
        <p:nvSpPr>
          <p:cNvPr id="51" name="正方形/長方形 50">
            <a:extLst>
              <a:ext uri="{FF2B5EF4-FFF2-40B4-BE49-F238E27FC236}">
                <a16:creationId xmlns:a16="http://schemas.microsoft.com/office/drawing/2014/main" id="{2FE15373-8D4A-D71D-B3E1-276D24C88701}"/>
              </a:ext>
            </a:extLst>
          </p:cNvPr>
          <p:cNvSpPr/>
          <p:nvPr/>
        </p:nvSpPr>
        <p:spPr>
          <a:xfrm>
            <a:off x="6838980" y="4467456"/>
            <a:ext cx="1601272" cy="92899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en-US" altLang="ja-JP" sz="1100">
                <a:solidFill>
                  <a:srgbClr val="FF0000"/>
                </a:solidFill>
                <a:effectLst/>
                <a:latin typeface="Meiryo UI" panose="020B0604030504040204" pitchFamily="50" charset="-128"/>
                <a:ea typeface="Meiryo UI" panose="020B0604030504040204" pitchFamily="50" charset="-128"/>
              </a:rPr>
              <a:t>※</a:t>
            </a:r>
            <a:r>
              <a:rPr kumimoji="1" lang="ja-JP" altLang="en-US" sz="1100">
                <a:solidFill>
                  <a:srgbClr val="FF0000"/>
                </a:solidFill>
                <a:effectLst/>
                <a:latin typeface="Meiryo UI" panose="020B0604030504040204" pitchFamily="50" charset="-128"/>
                <a:ea typeface="Meiryo UI" panose="020B0604030504040204" pitchFamily="50" charset="-128"/>
              </a:rPr>
              <a:t>　クリアファイル等に封</a:t>
            </a:r>
            <a:endParaRPr kumimoji="1" lang="en-US" altLang="ja-JP" sz="1100">
              <a:solidFill>
                <a:srgbClr val="FF0000"/>
              </a:solidFill>
              <a:effectLst/>
              <a:latin typeface="Meiryo UI" panose="020B0604030504040204" pitchFamily="50" charset="-128"/>
              <a:ea typeface="Meiryo UI" panose="020B0604030504040204" pitchFamily="50" charset="-128"/>
            </a:endParaRPr>
          </a:p>
          <a:p>
            <a:pPr>
              <a:lnSpc>
                <a:spcPct val="150000"/>
              </a:lnSpc>
            </a:pPr>
            <a:r>
              <a:rPr kumimoji="1" lang="ja-JP" altLang="en-US" sz="1100">
                <a:solidFill>
                  <a:srgbClr val="FF0000"/>
                </a:solidFill>
                <a:latin typeface="Meiryo UI" panose="020B0604030504040204" pitchFamily="50" charset="-128"/>
                <a:ea typeface="Meiryo UI" panose="020B0604030504040204" pitchFamily="50" charset="-128"/>
              </a:rPr>
              <a:t>　　</a:t>
            </a:r>
            <a:r>
              <a:rPr kumimoji="1" lang="ja-JP" altLang="en-US" sz="1100">
                <a:solidFill>
                  <a:srgbClr val="FF0000"/>
                </a:solidFill>
                <a:effectLst/>
                <a:latin typeface="Meiryo UI" panose="020B0604030504040204" pitchFamily="50" charset="-128"/>
                <a:ea typeface="Meiryo UI" panose="020B0604030504040204" pitchFamily="50" charset="-128"/>
              </a:rPr>
              <a:t>入し、両面テープ等で</a:t>
            </a:r>
            <a:endParaRPr kumimoji="1" lang="en-US" altLang="ja-JP" sz="1100">
              <a:solidFill>
                <a:srgbClr val="FF0000"/>
              </a:solidFill>
              <a:effectLst/>
              <a:latin typeface="Meiryo UI" panose="020B0604030504040204" pitchFamily="50" charset="-128"/>
              <a:ea typeface="Meiryo UI" panose="020B0604030504040204" pitchFamily="50" charset="-128"/>
            </a:endParaRPr>
          </a:p>
          <a:p>
            <a:pPr>
              <a:lnSpc>
                <a:spcPct val="150000"/>
              </a:lnSpc>
            </a:pPr>
            <a:r>
              <a:rPr kumimoji="1" lang="ja-JP" altLang="en-US" sz="1100">
                <a:solidFill>
                  <a:srgbClr val="FF0000"/>
                </a:solidFill>
                <a:latin typeface="Meiryo UI" panose="020B0604030504040204" pitchFamily="50" charset="-128"/>
                <a:ea typeface="Meiryo UI" panose="020B0604030504040204" pitchFamily="50" charset="-128"/>
              </a:rPr>
              <a:t>　　</a:t>
            </a:r>
            <a:r>
              <a:rPr kumimoji="1" lang="ja-JP" altLang="en-US" sz="1100">
                <a:solidFill>
                  <a:srgbClr val="FF0000"/>
                </a:solidFill>
                <a:effectLst/>
                <a:latin typeface="Meiryo UI" panose="020B0604030504040204" pitchFamily="50" charset="-128"/>
                <a:ea typeface="Meiryo UI" panose="020B0604030504040204" pitchFamily="50" charset="-128"/>
              </a:rPr>
              <a:t>接着してください。</a:t>
            </a:r>
            <a:endParaRPr kumimoji="1" lang="en-US" altLang="ja-JP" sz="1100">
              <a:solidFill>
                <a:srgbClr val="FF0000"/>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5FA884-A494-CBFB-4D11-74643AA42217}"/>
              </a:ext>
            </a:extLst>
          </p:cNvPr>
          <p:cNvSpPr/>
          <p:nvPr/>
        </p:nvSpPr>
        <p:spPr>
          <a:xfrm>
            <a:off x="281084" y="626482"/>
            <a:ext cx="85818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000">
                <a:solidFill>
                  <a:schemeClr val="tx1"/>
                </a:solidFill>
                <a:effectLst/>
                <a:latin typeface="Meiryo UI" panose="020B0604030504040204" pitchFamily="50" charset="-128"/>
                <a:ea typeface="Meiryo UI" panose="020B0604030504040204" pitchFamily="50" charset="-128"/>
              </a:rPr>
              <a:t>■　</a:t>
            </a:r>
            <a:r>
              <a:rPr kumimoji="1" lang="ja-JP" altLang="en-US" sz="2000" b="1">
                <a:solidFill>
                  <a:srgbClr val="0000FF"/>
                </a:solidFill>
                <a:effectLst/>
                <a:latin typeface="Meiryo UI" panose="020B0604030504040204" pitchFamily="50" charset="-128"/>
                <a:ea typeface="Meiryo UI" panose="020B0604030504040204" pitchFamily="50" charset="-128"/>
              </a:rPr>
              <a:t>工事引継書類</a:t>
            </a:r>
            <a:r>
              <a:rPr kumimoji="1" lang="ja-JP" altLang="en-US" sz="2000">
                <a:solidFill>
                  <a:schemeClr val="tx1"/>
                </a:solidFill>
                <a:effectLst/>
                <a:latin typeface="Meiryo UI" panose="020B0604030504040204" pitchFamily="50" charset="-128"/>
                <a:ea typeface="Meiryo UI" panose="020B0604030504040204" pitchFamily="50" charset="-128"/>
              </a:rPr>
              <a:t>のチューブファイルの作り方</a:t>
            </a:r>
            <a:endParaRPr kumimoji="1" lang="en-US" altLang="ja-JP" sz="2000">
              <a:solidFill>
                <a:schemeClr val="tx1"/>
              </a:solidFill>
              <a:effectLst/>
              <a:latin typeface="Meiryo UI" panose="020B0604030504040204" pitchFamily="50" charset="-128"/>
              <a:ea typeface="Meiryo UI" panose="020B0604030504040204" pitchFamily="50" charset="-128"/>
            </a:endParaRPr>
          </a:p>
        </p:txBody>
      </p:sp>
      <p:sp>
        <p:nvSpPr>
          <p:cNvPr id="6" name="スライド番号プレースホルダー 5">
            <a:extLst>
              <a:ext uri="{FF2B5EF4-FFF2-40B4-BE49-F238E27FC236}">
                <a16:creationId xmlns:a16="http://schemas.microsoft.com/office/drawing/2014/main" id="{4570C647-DE36-A8BF-4A53-A0D9066C5CA5}"/>
              </a:ext>
            </a:extLst>
          </p:cNvPr>
          <p:cNvSpPr>
            <a:spLocks noGrp="1"/>
          </p:cNvSpPr>
          <p:nvPr>
            <p:ph type="sldNum" sz="quarter" idx="12"/>
          </p:nvPr>
        </p:nvSpPr>
        <p:spPr/>
        <p:txBody>
          <a:bodyPr/>
          <a:lstStyle/>
          <a:p>
            <a:fld id="{0E48EFFD-9C18-4715-9BD1-08F9187DA49F}" type="slidenum">
              <a:rPr kumimoji="1" lang="ja-JP" altLang="en-US" smtClean="0"/>
              <a:t>32</a:t>
            </a:fld>
            <a:endParaRPr kumimoji="1" lang="ja-JP" altLang="en-US"/>
          </a:p>
        </p:txBody>
      </p:sp>
    </p:spTree>
    <p:extLst>
      <p:ext uri="{BB962C8B-B14F-4D97-AF65-F5344CB8AC3E}">
        <p14:creationId xmlns:p14="http://schemas.microsoft.com/office/powerpoint/2010/main" val="19052921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９　電子媒体による検査の受検</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372E1C30-D61B-A04D-FD33-6646358AF91B}"/>
              </a:ext>
            </a:extLst>
          </p:cNvPr>
          <p:cNvSpPr>
            <a:spLocks noGrp="1"/>
          </p:cNvSpPr>
          <p:nvPr>
            <p:ph type="sldNum" sz="quarter" idx="12"/>
          </p:nvPr>
        </p:nvSpPr>
        <p:spPr/>
        <p:txBody>
          <a:bodyPr/>
          <a:lstStyle/>
          <a:p>
            <a:fld id="{0E48EFFD-9C18-4715-9BD1-08F9187DA49F}" type="slidenum">
              <a:rPr kumimoji="1" lang="ja-JP" altLang="en-US" smtClean="0"/>
              <a:t>33</a:t>
            </a:fld>
            <a:endParaRPr kumimoji="1" lang="ja-JP" altLang="en-US"/>
          </a:p>
        </p:txBody>
      </p:sp>
    </p:spTree>
    <p:extLst>
      <p:ext uri="{BB962C8B-B14F-4D97-AF65-F5344CB8AC3E}">
        <p14:creationId xmlns:p14="http://schemas.microsoft.com/office/powerpoint/2010/main" val="19935935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629492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a:t>
            </a:r>
            <a:r>
              <a:rPr kumimoji="1" lang="ja-JP" altLang="en-US" sz="2800" b="1">
                <a:solidFill>
                  <a:schemeClr val="bg1"/>
                </a:solidFill>
                <a:latin typeface="Meiryo UI" panose="020B0604030504040204" pitchFamily="50" charset="-128"/>
                <a:ea typeface="Meiryo UI" panose="020B0604030504040204" pitchFamily="50" charset="-128"/>
              </a:rPr>
              <a:t>９</a:t>
            </a:r>
            <a:r>
              <a:rPr kumimoji="1" lang="ja-JP" altLang="en-US" sz="2800" b="1">
                <a:solidFill>
                  <a:schemeClr val="bg1"/>
                </a:solidFill>
                <a:effectLst/>
                <a:latin typeface="Meiryo UI" panose="020B0604030504040204" pitchFamily="50" charset="-128"/>
                <a:ea typeface="Meiryo UI" panose="020B0604030504040204" pitchFamily="50" charset="-128"/>
              </a:rPr>
              <a:t>　電子媒体による検査の受検</a:t>
            </a:r>
            <a:r>
              <a:rPr kumimoji="1" lang="en-US" altLang="ja-JP" sz="2800" b="1">
                <a:solidFill>
                  <a:schemeClr val="bg1"/>
                </a:solidFill>
                <a:effectLst/>
                <a:latin typeface="Meiryo UI" panose="020B0604030504040204" pitchFamily="50" charset="-128"/>
                <a:ea typeface="Meiryo UI" panose="020B0604030504040204" pitchFamily="50" charset="-128"/>
              </a:rPr>
              <a:t>_1/1</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4008D1BF-08C7-F056-A10B-16B827DB58BA}"/>
              </a:ext>
            </a:extLst>
          </p:cNvPr>
          <p:cNvSpPr/>
          <p:nvPr/>
        </p:nvSpPr>
        <p:spPr>
          <a:xfrm>
            <a:off x="158967" y="582810"/>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ASP</a:t>
            </a:r>
            <a:r>
              <a:rPr kumimoji="1" lang="ja-JP" altLang="en-US" sz="2400" b="1">
                <a:solidFill>
                  <a:schemeClr val="tx1"/>
                </a:solidFill>
                <a:effectLst/>
                <a:latin typeface="Meiryo UI" panose="020B0604030504040204" pitchFamily="50" charset="-128"/>
                <a:ea typeface="Meiryo UI" panose="020B0604030504040204" pitchFamily="50" charset="-128"/>
              </a:rPr>
              <a:t>を適用する場合（推奨）</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56C61E7-7D68-F57E-BF8E-2C206FA24AC9}"/>
              </a:ext>
            </a:extLst>
          </p:cNvPr>
          <p:cNvSpPr/>
          <p:nvPr/>
        </p:nvSpPr>
        <p:spPr>
          <a:xfrm>
            <a:off x="346509" y="1126416"/>
            <a:ext cx="8450981" cy="137615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en-US" altLang="ja-JP" sz="2400">
                <a:solidFill>
                  <a:schemeClr val="tx1"/>
                </a:solidFill>
                <a:effectLst/>
                <a:latin typeface="Meiryo UI" panose="020B0604030504040204" pitchFamily="50" charset="-128"/>
                <a:ea typeface="Meiryo UI" panose="020B0604030504040204" pitchFamily="50" charset="-128"/>
              </a:rPr>
              <a:t>ASP</a:t>
            </a:r>
            <a:r>
              <a:rPr kumimoji="1" lang="ja-JP" altLang="en-US" sz="2400">
                <a:solidFill>
                  <a:schemeClr val="tx1"/>
                </a:solidFill>
                <a:effectLst/>
                <a:latin typeface="Meiryo UI" panose="020B0604030504040204" pitchFamily="50" charset="-128"/>
                <a:ea typeface="Meiryo UI" panose="020B0604030504040204" pitchFamily="50" charset="-128"/>
              </a:rPr>
              <a:t>を適用する場合、</a:t>
            </a:r>
            <a:r>
              <a:rPr kumimoji="1" lang="en-US" altLang="ja-JP" sz="2400">
                <a:solidFill>
                  <a:schemeClr val="tx1"/>
                </a:solidFill>
                <a:effectLst/>
                <a:latin typeface="Meiryo UI" panose="020B0604030504040204" pitchFamily="50" charset="-128"/>
                <a:ea typeface="Meiryo UI" panose="020B0604030504040204" pitchFamily="50" charset="-128"/>
              </a:rPr>
              <a:t>UR</a:t>
            </a:r>
            <a:r>
              <a:rPr kumimoji="1" lang="ja-JP" altLang="en-US" sz="2400">
                <a:solidFill>
                  <a:schemeClr val="tx1"/>
                </a:solidFill>
                <a:effectLst/>
                <a:latin typeface="Meiryo UI" panose="020B0604030504040204" pitchFamily="50" charset="-128"/>
                <a:ea typeface="Meiryo UI" panose="020B0604030504040204" pitchFamily="50" charset="-128"/>
              </a:rPr>
              <a:t>検査職員にアカウントを付与することで、電子媒体の書類を確認することができるため、</a:t>
            </a:r>
            <a:r>
              <a:rPr kumimoji="1" lang="ja-JP" altLang="en-US" sz="2400" b="1">
                <a:solidFill>
                  <a:srgbClr val="0000FF"/>
                </a:solidFill>
                <a:effectLst/>
                <a:latin typeface="Meiryo UI" panose="020B0604030504040204" pitchFamily="50" charset="-128"/>
                <a:ea typeface="Meiryo UI" panose="020B0604030504040204" pitchFamily="50" charset="-128"/>
              </a:rPr>
              <a:t>特に準備いただくものはありません。</a:t>
            </a:r>
            <a:endParaRPr kumimoji="1" lang="en-US" altLang="ja-JP" sz="2400" b="1">
              <a:solidFill>
                <a:srgbClr val="0000FF"/>
              </a:solidFill>
              <a:effectLst/>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3498570-9066-D84B-81DE-DA957B732BB1}"/>
              </a:ext>
            </a:extLst>
          </p:cNvPr>
          <p:cNvSpPr/>
          <p:nvPr/>
        </p:nvSpPr>
        <p:spPr>
          <a:xfrm>
            <a:off x="158967" y="2921753"/>
            <a:ext cx="8826066" cy="59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b="1">
                <a:solidFill>
                  <a:schemeClr val="tx1"/>
                </a:solidFill>
                <a:effectLst/>
                <a:latin typeface="Meiryo UI" panose="020B0604030504040204" pitchFamily="50" charset="-128"/>
                <a:ea typeface="Meiryo UI" panose="020B0604030504040204" pitchFamily="50" charset="-128"/>
              </a:rPr>
              <a:t>■　</a:t>
            </a:r>
            <a:r>
              <a:rPr kumimoji="1" lang="en-US" altLang="ja-JP" sz="2400" b="1">
                <a:solidFill>
                  <a:schemeClr val="tx1"/>
                </a:solidFill>
                <a:effectLst/>
                <a:latin typeface="Meiryo UI" panose="020B0604030504040204" pitchFamily="50" charset="-128"/>
                <a:ea typeface="Meiryo UI" panose="020B0604030504040204" pitchFamily="50" charset="-128"/>
              </a:rPr>
              <a:t>ASP</a:t>
            </a:r>
            <a:r>
              <a:rPr kumimoji="1" lang="ja-JP" altLang="en-US" sz="2400" b="1">
                <a:solidFill>
                  <a:schemeClr val="tx1"/>
                </a:solidFill>
                <a:effectLst/>
                <a:latin typeface="Meiryo UI" panose="020B0604030504040204" pitchFamily="50" charset="-128"/>
                <a:ea typeface="Meiryo UI" panose="020B0604030504040204" pitchFamily="50" charset="-128"/>
              </a:rPr>
              <a:t>を適用しない場合</a:t>
            </a:r>
            <a:endParaRPr kumimoji="1" lang="en-US" altLang="ja-JP" sz="2400" b="1">
              <a:solidFill>
                <a:schemeClr val="tx1"/>
              </a:solidFill>
              <a:effectLst/>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5BE06FE7-8200-4DE3-41BA-B7401DDF44BA}"/>
              </a:ext>
            </a:extLst>
          </p:cNvPr>
          <p:cNvSpPr/>
          <p:nvPr/>
        </p:nvSpPr>
        <p:spPr>
          <a:xfrm>
            <a:off x="346509" y="3397983"/>
            <a:ext cx="8450981" cy="29065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en-US" altLang="ja-JP" sz="2400" b="1">
                <a:solidFill>
                  <a:srgbClr val="FF0000"/>
                </a:solidFill>
                <a:effectLst/>
                <a:latin typeface="Meiryo UI" panose="020B0604030504040204" pitchFamily="50" charset="-128"/>
                <a:ea typeface="Meiryo UI" panose="020B0604030504040204" pitchFamily="50" charset="-128"/>
              </a:rPr>
              <a:t>UR</a:t>
            </a:r>
            <a:r>
              <a:rPr kumimoji="1" lang="ja-JP" altLang="en-US" sz="2400" b="1">
                <a:solidFill>
                  <a:srgbClr val="FF0000"/>
                </a:solidFill>
                <a:effectLst/>
                <a:latin typeface="Meiryo UI" panose="020B0604030504040204" pitchFamily="50" charset="-128"/>
                <a:ea typeface="Meiryo UI" panose="020B0604030504040204" pitchFamily="50" charset="-128"/>
              </a:rPr>
              <a:t>検査職員が、電子媒体の書類を確認できる環境の確保をお願いします。</a:t>
            </a:r>
            <a:endParaRPr kumimoji="1" lang="en-US" altLang="ja-JP" sz="2400" b="1">
              <a:solidFill>
                <a:srgbClr val="FF0000"/>
              </a:solidFill>
              <a:effectLst/>
              <a:latin typeface="Meiryo UI" panose="020B0604030504040204" pitchFamily="50" charset="-128"/>
              <a:ea typeface="Meiryo UI" panose="020B0604030504040204" pitchFamily="50" charset="-128"/>
            </a:endParaRPr>
          </a:p>
          <a:p>
            <a:pPr>
              <a:lnSpc>
                <a:spcPct val="150000"/>
              </a:lnSpc>
            </a:pPr>
            <a:r>
              <a:rPr kumimoji="1" lang="ja-JP" altLang="en-US" sz="2400">
                <a:solidFill>
                  <a:schemeClr val="tx1"/>
                </a:solidFill>
                <a:latin typeface="Meiryo UI" panose="020B0604030504040204" pitchFamily="50" charset="-128"/>
                <a:ea typeface="Meiryo UI" panose="020B0604030504040204" pitchFamily="50" charset="-128"/>
              </a:rPr>
              <a:t>　（例えば、第三者がアクセスできるクラウドサーバーの活用等）</a:t>
            </a:r>
            <a:endParaRPr kumimoji="1" lang="en-US" altLang="ja-JP" sz="2400">
              <a:solidFill>
                <a:schemeClr val="tx1"/>
              </a:solidFill>
              <a:latin typeface="Meiryo UI" panose="020B0604030504040204" pitchFamily="50" charset="-128"/>
              <a:ea typeface="Meiryo UI" panose="020B0604030504040204" pitchFamily="50" charset="-128"/>
            </a:endParaRPr>
          </a:p>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ja-JP" altLang="en-US" sz="2400">
                <a:solidFill>
                  <a:schemeClr val="tx1"/>
                </a:solidFill>
                <a:latin typeface="Meiryo UI" panose="020B0604030504040204" pitchFamily="50" charset="-128"/>
                <a:ea typeface="Meiryo UI" panose="020B0604030504040204" pitchFamily="50" charset="-128"/>
              </a:rPr>
              <a:t>上記が難しい場合、</a:t>
            </a:r>
            <a:r>
              <a:rPr kumimoji="1" lang="ja-JP" altLang="en-US" sz="2400" b="1">
                <a:solidFill>
                  <a:srgbClr val="FF0000"/>
                </a:solidFill>
                <a:latin typeface="Meiryo UI" panose="020B0604030504040204" pitchFamily="50" charset="-128"/>
                <a:ea typeface="Meiryo UI" panose="020B0604030504040204" pitchFamily="50" charset="-128"/>
              </a:rPr>
              <a:t>予め検査に必要な書類を電子記録媒体に保存し、事前に検査職員に共有してください。</a:t>
            </a:r>
            <a:endParaRPr kumimoji="1" lang="en-US" altLang="ja-JP" sz="2400" b="1">
              <a:solidFill>
                <a:srgbClr val="FF0000"/>
              </a:solidFill>
              <a:effectLst/>
              <a:latin typeface="Meiryo UI" panose="020B0604030504040204" pitchFamily="50" charset="-128"/>
              <a:ea typeface="Meiryo UI" panose="020B0604030504040204" pitchFamily="50" charset="-128"/>
            </a:endParaRPr>
          </a:p>
        </p:txBody>
      </p:sp>
      <p:sp>
        <p:nvSpPr>
          <p:cNvPr id="8" name="スライド番号プレースホルダー 7">
            <a:extLst>
              <a:ext uri="{FF2B5EF4-FFF2-40B4-BE49-F238E27FC236}">
                <a16:creationId xmlns:a16="http://schemas.microsoft.com/office/drawing/2014/main" id="{39E6A6B0-6856-27E1-10A0-5628F98DEBC5}"/>
              </a:ext>
            </a:extLst>
          </p:cNvPr>
          <p:cNvSpPr>
            <a:spLocks noGrp="1"/>
          </p:cNvSpPr>
          <p:nvPr>
            <p:ph type="sldNum" sz="quarter" idx="12"/>
          </p:nvPr>
        </p:nvSpPr>
        <p:spPr/>
        <p:txBody>
          <a:bodyPr/>
          <a:lstStyle/>
          <a:p>
            <a:fld id="{0E48EFFD-9C18-4715-9BD1-08F9187DA49F}" type="slidenum">
              <a:rPr kumimoji="1" lang="ja-JP" altLang="en-US" smtClean="0"/>
              <a:t>34</a:t>
            </a:fld>
            <a:endParaRPr kumimoji="1" lang="ja-JP" altLang="en-US"/>
          </a:p>
        </p:txBody>
      </p:sp>
    </p:spTree>
    <p:extLst>
      <p:ext uri="{BB962C8B-B14F-4D97-AF65-F5344CB8AC3E}">
        <p14:creationId xmlns:p14="http://schemas.microsoft.com/office/powerpoint/2010/main" val="4172631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a:t>
            </a:r>
            <a:r>
              <a:rPr kumimoji="1" lang="en-US" altLang="ja-JP" sz="4000" b="1">
                <a:solidFill>
                  <a:schemeClr val="tx1"/>
                </a:solidFill>
                <a:effectLst/>
                <a:latin typeface="Meiryo UI" panose="020B0604030504040204" pitchFamily="50" charset="-128"/>
                <a:ea typeface="Meiryo UI" panose="020B0604030504040204" pitchFamily="50" charset="-128"/>
              </a:rPr>
              <a:t>10</a:t>
            </a:r>
            <a:r>
              <a:rPr kumimoji="1" lang="ja-JP" altLang="en-US" sz="4000" b="1">
                <a:solidFill>
                  <a:schemeClr val="tx1"/>
                </a:solidFill>
                <a:effectLst/>
                <a:latin typeface="Meiryo UI" panose="020B0604030504040204" pitchFamily="50" charset="-128"/>
                <a:ea typeface="Meiryo UI" panose="020B0604030504040204" pitchFamily="50" charset="-128"/>
              </a:rPr>
              <a:t>　さいごに</a:t>
            </a:r>
            <a:r>
              <a:rPr kumimoji="1" lang="en-US" altLang="ja-JP" sz="4000" b="1">
                <a:solidFill>
                  <a:schemeClr val="tx1"/>
                </a:solidFill>
                <a:effectLst/>
                <a:latin typeface="Meiryo UI" panose="020B0604030504040204" pitchFamily="50" charset="-128"/>
                <a:ea typeface="Meiryo UI" panose="020B0604030504040204" pitchFamily="50" charset="-128"/>
              </a:rPr>
              <a:t>…</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1EB3CE98-1047-662C-BFBD-5808BE484553}"/>
              </a:ext>
            </a:extLst>
          </p:cNvPr>
          <p:cNvSpPr>
            <a:spLocks noGrp="1"/>
          </p:cNvSpPr>
          <p:nvPr>
            <p:ph type="sldNum" sz="quarter" idx="12"/>
          </p:nvPr>
        </p:nvSpPr>
        <p:spPr/>
        <p:txBody>
          <a:bodyPr/>
          <a:lstStyle/>
          <a:p>
            <a:fld id="{0E48EFFD-9C18-4715-9BD1-08F9187DA49F}" type="slidenum">
              <a:rPr kumimoji="1" lang="ja-JP" altLang="en-US" smtClean="0"/>
              <a:t>35</a:t>
            </a:fld>
            <a:endParaRPr kumimoji="1" lang="ja-JP" altLang="en-US"/>
          </a:p>
        </p:txBody>
      </p:sp>
    </p:spTree>
    <p:extLst>
      <p:ext uri="{BB962C8B-B14F-4D97-AF65-F5344CB8AC3E}">
        <p14:creationId xmlns:p14="http://schemas.microsoft.com/office/powerpoint/2010/main" val="16659446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a:t>
            </a:r>
            <a:r>
              <a:rPr kumimoji="1" lang="en-US" altLang="ja-JP" sz="2800" b="1">
                <a:solidFill>
                  <a:schemeClr val="bg1"/>
                </a:solidFill>
                <a:latin typeface="Meiryo UI" panose="020B0604030504040204" pitchFamily="50" charset="-128"/>
                <a:ea typeface="Meiryo UI" panose="020B0604030504040204" pitchFamily="50" charset="-128"/>
              </a:rPr>
              <a:t>10</a:t>
            </a:r>
            <a:r>
              <a:rPr kumimoji="1" lang="ja-JP" altLang="en-US" sz="2800" b="1">
                <a:solidFill>
                  <a:schemeClr val="bg1"/>
                </a:solidFill>
                <a:effectLst/>
                <a:latin typeface="Meiryo UI" panose="020B0604030504040204" pitchFamily="50" charset="-128"/>
                <a:ea typeface="Meiryo UI" panose="020B0604030504040204" pitchFamily="50" charset="-128"/>
              </a:rPr>
              <a:t>　さいごに</a:t>
            </a:r>
            <a:r>
              <a:rPr kumimoji="1" lang="en-US" altLang="ja-JP" sz="2800" b="1">
                <a:solidFill>
                  <a:schemeClr val="bg1"/>
                </a:solidFill>
                <a:effectLst/>
                <a:latin typeface="Meiryo UI" panose="020B0604030504040204" pitchFamily="50" charset="-128"/>
                <a:ea typeface="Meiryo UI" panose="020B0604030504040204" pitchFamily="50" charset="-128"/>
              </a:rPr>
              <a:t>…</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4863E2B5-DC23-8DF2-0776-17A3C99654A2}"/>
              </a:ext>
            </a:extLst>
          </p:cNvPr>
          <p:cNvSpPr/>
          <p:nvPr/>
        </p:nvSpPr>
        <p:spPr>
          <a:xfrm>
            <a:off x="553452" y="1028297"/>
            <a:ext cx="8037096" cy="3187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当機構工事における工事関係書類簡素化、電子化は、現在試行実施の段階にあり、今後、制度の見直しが多々発生する見通しです。</a:t>
            </a:r>
            <a:endParaRPr kumimoji="1" lang="en-US" altLang="ja-JP" sz="24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2400">
                <a:solidFill>
                  <a:schemeClr val="tx1"/>
                </a:solidFill>
                <a:latin typeface="Meiryo UI" panose="020B0604030504040204" pitchFamily="50" charset="-128"/>
                <a:ea typeface="Meiryo UI" panose="020B0604030504040204" pitchFamily="50" charset="-128"/>
              </a:rPr>
              <a:t>　</a:t>
            </a:r>
            <a:r>
              <a:rPr kumimoji="1" lang="ja-JP" altLang="en-US" sz="2400" b="1">
                <a:solidFill>
                  <a:srgbClr val="FF0000"/>
                </a:solidFill>
                <a:latin typeface="Meiryo UI" panose="020B0604030504040204" pitchFamily="50" charset="-128"/>
                <a:ea typeface="Meiryo UI" panose="020B0604030504040204" pitchFamily="50" charset="-128"/>
              </a:rPr>
              <a:t>試行実施の結果、改善の余地等ある場合、是非、監督員に意見出しをお願いします。</a:t>
            </a:r>
            <a:endParaRPr kumimoji="1" lang="en-US" altLang="ja-JP" sz="2400" b="1">
              <a:solidFill>
                <a:srgbClr val="FF0000"/>
              </a:solidFill>
              <a:effectLst/>
              <a:latin typeface="Meiryo UI" panose="020B0604030504040204" pitchFamily="50" charset="-128"/>
              <a:ea typeface="Meiryo UI" panose="020B0604030504040204" pitchFamily="50" charset="-128"/>
            </a:endParaRPr>
          </a:p>
        </p:txBody>
      </p:sp>
      <p:sp>
        <p:nvSpPr>
          <p:cNvPr id="6" name="スライド番号プレースホルダー 5">
            <a:extLst>
              <a:ext uri="{FF2B5EF4-FFF2-40B4-BE49-F238E27FC236}">
                <a16:creationId xmlns:a16="http://schemas.microsoft.com/office/drawing/2014/main" id="{AA9559F0-6586-F169-25DF-AC7548F2EDA7}"/>
              </a:ext>
            </a:extLst>
          </p:cNvPr>
          <p:cNvSpPr>
            <a:spLocks noGrp="1"/>
          </p:cNvSpPr>
          <p:nvPr>
            <p:ph type="sldNum" sz="quarter" idx="12"/>
          </p:nvPr>
        </p:nvSpPr>
        <p:spPr/>
        <p:txBody>
          <a:bodyPr/>
          <a:lstStyle/>
          <a:p>
            <a:fld id="{0E48EFFD-9C18-4715-9BD1-08F9187DA49F}" type="slidenum">
              <a:rPr kumimoji="1" lang="ja-JP" altLang="en-US" smtClean="0"/>
              <a:t>36</a:t>
            </a:fld>
            <a:endParaRPr kumimoji="1" lang="ja-JP" altLang="en-US"/>
          </a:p>
        </p:txBody>
      </p:sp>
      <p:pic>
        <p:nvPicPr>
          <p:cNvPr id="7" name="図 6">
            <a:extLst>
              <a:ext uri="{FF2B5EF4-FFF2-40B4-BE49-F238E27FC236}">
                <a16:creationId xmlns:a16="http://schemas.microsoft.com/office/drawing/2014/main" id="{E8BA0025-2753-CEE7-0813-A09F5453AF7D}"/>
              </a:ext>
            </a:extLst>
          </p:cNvPr>
          <p:cNvPicPr>
            <a:picLocks noChangeAspect="1"/>
          </p:cNvPicPr>
          <p:nvPr/>
        </p:nvPicPr>
        <p:blipFill>
          <a:blip r:embed="rId2"/>
          <a:stretch>
            <a:fillRect/>
          </a:stretch>
        </p:blipFill>
        <p:spPr>
          <a:xfrm>
            <a:off x="7125851" y="5625968"/>
            <a:ext cx="1808599" cy="503824"/>
          </a:xfrm>
          <a:prstGeom prst="rect">
            <a:avLst/>
          </a:prstGeom>
        </p:spPr>
      </p:pic>
    </p:spTree>
    <p:extLst>
      <p:ext uri="{BB962C8B-B14F-4D97-AF65-F5344CB8AC3E}">
        <p14:creationId xmlns:p14="http://schemas.microsoft.com/office/powerpoint/2010/main" val="1358996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8401050"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１　工事関係書類作成前の準備</a:t>
            </a:r>
            <a:r>
              <a:rPr kumimoji="1" lang="en-US" altLang="ja-JP" sz="4000" b="1">
                <a:solidFill>
                  <a:schemeClr val="tx1"/>
                </a:solidFill>
                <a:effectLst/>
                <a:latin typeface="Meiryo UI" panose="020B0604030504040204" pitchFamily="50" charset="-128"/>
                <a:ea typeface="Meiryo UI" panose="020B0604030504040204" pitchFamily="50" charset="-128"/>
              </a:rPr>
              <a:t>	</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5BD31C2-4CD8-C5B0-24C0-62751A225443}"/>
              </a:ext>
            </a:extLst>
          </p:cNvPr>
          <p:cNvSpPr>
            <a:spLocks noGrp="1"/>
          </p:cNvSpPr>
          <p:nvPr>
            <p:ph type="sldNum" sz="quarter" idx="12"/>
          </p:nvPr>
        </p:nvSpPr>
        <p:spPr/>
        <p:txBody>
          <a:bodyPr/>
          <a:lstStyle/>
          <a:p>
            <a:fld id="{0E48EFFD-9C18-4715-9BD1-08F9187DA49F}" type="slidenum">
              <a:rPr kumimoji="1" lang="ja-JP" altLang="en-US" smtClean="0"/>
              <a:t>4</a:t>
            </a:fld>
            <a:endParaRPr kumimoji="1" lang="ja-JP" altLang="en-US"/>
          </a:p>
        </p:txBody>
      </p:sp>
    </p:spTree>
    <p:extLst>
      <p:ext uri="{BB962C8B-B14F-4D97-AF65-F5344CB8AC3E}">
        <p14:creationId xmlns:p14="http://schemas.microsoft.com/office/powerpoint/2010/main" val="148432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4A5593F0-F285-4DB3-E6FF-423B5802C1A6}"/>
              </a:ext>
            </a:extLst>
          </p:cNvPr>
          <p:cNvSpPr/>
          <p:nvPr/>
        </p:nvSpPr>
        <p:spPr>
          <a:xfrm>
            <a:off x="0" y="0"/>
            <a:ext cx="7055318"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１　書類作成前の準備</a:t>
            </a:r>
            <a:r>
              <a:rPr kumimoji="1" lang="en-US" altLang="ja-JP" sz="2800" b="1">
                <a:solidFill>
                  <a:schemeClr val="bg1"/>
                </a:solidFill>
                <a:effectLst/>
                <a:latin typeface="Meiryo UI" panose="020B0604030504040204" pitchFamily="50" charset="-128"/>
                <a:ea typeface="Meiryo UI" panose="020B0604030504040204" pitchFamily="50" charset="-128"/>
              </a:rPr>
              <a:t>_1/2</a:t>
            </a:r>
          </a:p>
        </p:txBody>
      </p:sp>
      <p:sp>
        <p:nvSpPr>
          <p:cNvPr id="3" name="正方形/長方形 2">
            <a:extLst>
              <a:ext uri="{FF2B5EF4-FFF2-40B4-BE49-F238E27FC236}">
                <a16:creationId xmlns:a16="http://schemas.microsoft.com/office/drawing/2014/main" id="{BA3BC679-A60A-A54D-5C61-88F8CD1C6F07}"/>
              </a:ext>
            </a:extLst>
          </p:cNvPr>
          <p:cNvSpPr/>
          <p:nvPr/>
        </p:nvSpPr>
        <p:spPr>
          <a:xfrm>
            <a:off x="0" y="652913"/>
            <a:ext cx="8532796" cy="8903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9750" indent="-539750"/>
            <a:r>
              <a:rPr kumimoji="1" lang="ja-JP" altLang="en-US" sz="2400">
                <a:solidFill>
                  <a:schemeClr val="tx1"/>
                </a:solidFill>
                <a:effectLst/>
                <a:latin typeface="Meiryo UI" panose="020B0604030504040204" pitchFamily="50" charset="-128"/>
                <a:ea typeface="Meiryo UI" panose="020B0604030504040204" pitchFamily="50" charset="-128"/>
              </a:rPr>
              <a:t>　●　工事関係書類を作成を開始する前に、以下のデータを</a:t>
            </a:r>
            <a:r>
              <a:rPr kumimoji="1" lang="ja-JP" altLang="en-US" sz="2400">
                <a:solidFill>
                  <a:schemeClr val="tx1"/>
                </a:solidFill>
                <a:latin typeface="Meiryo UI" panose="020B0604030504040204" pitchFamily="50" charset="-128"/>
                <a:ea typeface="Meiryo UI" panose="020B0604030504040204" pitchFamily="50" charset="-128"/>
              </a:rPr>
              <a:t>当機構ＨＰ</a:t>
            </a:r>
            <a:r>
              <a:rPr kumimoji="1" lang="ja-JP" altLang="en-US" sz="2400">
                <a:solidFill>
                  <a:schemeClr val="tx1"/>
                </a:solidFill>
                <a:effectLst/>
                <a:latin typeface="Meiryo UI" panose="020B0604030504040204" pitchFamily="50" charset="-128"/>
                <a:ea typeface="Meiryo UI" panose="020B0604030504040204" pitchFamily="50" charset="-128"/>
              </a:rPr>
              <a:t>からダウンロードしてください。</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C8D2D4F-9D72-51CE-5468-900F96FD8E98}"/>
              </a:ext>
            </a:extLst>
          </p:cNvPr>
          <p:cNvSpPr/>
          <p:nvPr/>
        </p:nvSpPr>
        <p:spPr>
          <a:xfrm>
            <a:off x="673768" y="1428549"/>
            <a:ext cx="8470232"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400" b="1" dirty="0">
                <a:solidFill>
                  <a:srgbClr val="0000FF"/>
                </a:solidFill>
                <a:latin typeface="Meiryo UI" panose="020B0604030504040204" pitchFamily="50" charset="-128"/>
                <a:ea typeface="Meiryo UI" panose="020B0604030504040204" pitchFamily="50" charset="-128"/>
              </a:rPr>
              <a:t>・</a:t>
            </a:r>
            <a:r>
              <a:rPr kumimoji="1" lang="ja-JP" altLang="en-US" sz="2400" b="1" dirty="0">
                <a:solidFill>
                  <a:srgbClr val="0000FF"/>
                </a:solidFill>
                <a:effectLst/>
                <a:latin typeface="Meiryo UI" panose="020B0604030504040204" pitchFamily="50" charset="-128"/>
                <a:ea typeface="Meiryo UI" panose="020B0604030504040204" pitchFamily="50" charset="-128"/>
              </a:rPr>
              <a:t>　ＵＲテンプレート</a:t>
            </a:r>
            <a:r>
              <a:rPr kumimoji="1" lang="en-US" altLang="ja-JP" sz="2400" b="1" dirty="0">
                <a:solidFill>
                  <a:srgbClr val="0000FF"/>
                </a:solidFill>
                <a:effectLst/>
                <a:latin typeface="Meiryo UI" panose="020B0604030504040204" pitchFamily="50" charset="-128"/>
                <a:ea typeface="Meiryo UI" panose="020B0604030504040204" pitchFamily="50" charset="-128"/>
              </a:rPr>
              <a:t>_ver.</a:t>
            </a:r>
            <a:r>
              <a:rPr kumimoji="1" lang="ja-JP" altLang="en-US" sz="2400" b="1" dirty="0">
                <a:solidFill>
                  <a:srgbClr val="0000FF"/>
                </a:solidFill>
                <a:latin typeface="Meiryo UI" panose="020B0604030504040204" pitchFamily="50" charset="-128"/>
                <a:ea typeface="Meiryo UI" panose="020B0604030504040204" pitchFamily="50" charset="-128"/>
              </a:rPr>
              <a:t>●●　　　</a:t>
            </a:r>
            <a:r>
              <a:rPr kumimoji="1" lang="en-US" altLang="ja-JP" sz="1400" b="1" dirty="0">
                <a:solidFill>
                  <a:srgbClr val="0000FF"/>
                </a:solidFill>
                <a:latin typeface="Meiryo UI" panose="020B0604030504040204" pitchFamily="50" charset="-128"/>
                <a:ea typeface="Meiryo UI" panose="020B0604030504040204" pitchFamily="50" charset="-128"/>
              </a:rPr>
              <a:t>※HP</a:t>
            </a:r>
            <a:r>
              <a:rPr kumimoji="1" lang="ja-JP" altLang="en-US" sz="1400" b="1" dirty="0">
                <a:solidFill>
                  <a:srgbClr val="0000FF"/>
                </a:solidFill>
                <a:latin typeface="Meiryo UI" panose="020B0604030504040204" pitchFamily="50" charset="-128"/>
                <a:ea typeface="Meiryo UI" panose="020B0604030504040204" pitchFamily="50" charset="-128"/>
              </a:rPr>
              <a:t>に掲載されている最新版をご利用ください</a:t>
            </a:r>
            <a:endParaRPr kumimoji="1" lang="en-US" altLang="ja-JP" sz="2400" b="1" dirty="0">
              <a:solidFill>
                <a:srgbClr val="0000FF"/>
              </a:solidFill>
              <a:effectLst/>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9B58D63-9461-02C9-B542-41377E729D6C}"/>
              </a:ext>
            </a:extLst>
          </p:cNvPr>
          <p:cNvSpPr/>
          <p:nvPr/>
        </p:nvSpPr>
        <p:spPr>
          <a:xfrm>
            <a:off x="82618" y="1910702"/>
            <a:ext cx="1705276"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effectLst/>
                <a:latin typeface="Meiryo UI" panose="020B0604030504040204" pitchFamily="50" charset="-128"/>
                <a:ea typeface="Meiryo UI" panose="020B0604030504040204" pitchFamily="50" charset="-128"/>
              </a:rPr>
              <a:t>　▼　入手方法</a:t>
            </a:r>
          </a:p>
        </p:txBody>
      </p:sp>
      <p:sp>
        <p:nvSpPr>
          <p:cNvPr id="19" name="正方形/長方形 18">
            <a:extLst>
              <a:ext uri="{FF2B5EF4-FFF2-40B4-BE49-F238E27FC236}">
                <a16:creationId xmlns:a16="http://schemas.microsoft.com/office/drawing/2014/main" id="{55AC4CF6-99DA-44FD-9FF7-9EF33163FAD0}"/>
              </a:ext>
            </a:extLst>
          </p:cNvPr>
          <p:cNvSpPr/>
          <p:nvPr/>
        </p:nvSpPr>
        <p:spPr>
          <a:xfrm>
            <a:off x="-216455" y="5584670"/>
            <a:ext cx="9206345" cy="8903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9750" indent="-539750" algn="r"/>
            <a:r>
              <a:rPr kumimoji="1" lang="ja-JP" altLang="en-US" b="1">
                <a:solidFill>
                  <a:srgbClr val="FF0000"/>
                </a:solidFill>
                <a:effectLst/>
                <a:latin typeface="Meiryo UI" panose="020B0604030504040204" pitchFamily="50" charset="-128"/>
                <a:ea typeface="Meiryo UI" panose="020B0604030504040204" pitchFamily="50" charset="-128"/>
              </a:rPr>
              <a:t>　</a:t>
            </a:r>
            <a:r>
              <a:rPr kumimoji="1" lang="ja-JP" altLang="en-US" b="1">
                <a:solidFill>
                  <a:srgbClr val="FF0000"/>
                </a:solidFill>
                <a:latin typeface="Meiryo UI" panose="020B0604030504040204" pitchFamily="50" charset="-128"/>
                <a:ea typeface="Meiryo UI" panose="020B0604030504040204" pitchFamily="50" charset="-128"/>
              </a:rPr>
              <a:t>機構</a:t>
            </a:r>
            <a:r>
              <a:rPr kumimoji="1" lang="en-US" altLang="ja-JP" b="1">
                <a:solidFill>
                  <a:srgbClr val="FF0000"/>
                </a:solidFill>
                <a:latin typeface="Meiryo UI" panose="020B0604030504040204" pitchFamily="50" charset="-128"/>
                <a:ea typeface="Meiryo UI" panose="020B0604030504040204" pitchFamily="50" charset="-128"/>
              </a:rPr>
              <a:t>HP </a:t>
            </a:r>
            <a:r>
              <a:rPr kumimoji="1" lang="ja-JP" altLang="en-US" b="1">
                <a:solidFill>
                  <a:srgbClr val="FF0000"/>
                </a:solidFill>
                <a:latin typeface="Meiryo UI" panose="020B0604030504040204" pitchFamily="50" charset="-128"/>
                <a:ea typeface="Meiryo UI" panose="020B0604030504040204" pitchFamily="50" charset="-128"/>
              </a:rPr>
              <a:t>→ </a:t>
            </a:r>
            <a:r>
              <a:rPr kumimoji="1" lang="en-US" altLang="ja-JP" b="1">
                <a:solidFill>
                  <a:srgbClr val="FF0000"/>
                </a:solidFill>
                <a:latin typeface="Meiryo UI" panose="020B0604030504040204" pitchFamily="50" charset="-128"/>
                <a:ea typeface="Meiryo UI" panose="020B0604030504040204" pitchFamily="50" charset="-128"/>
              </a:rPr>
              <a:t>UR</a:t>
            </a:r>
            <a:r>
              <a:rPr kumimoji="1" lang="ja-JP" altLang="en-US" b="1">
                <a:solidFill>
                  <a:srgbClr val="FF0000"/>
                </a:solidFill>
                <a:latin typeface="Meiryo UI" panose="020B0604030504040204" pitchFamily="50" charset="-128"/>
                <a:ea typeface="Meiryo UI" panose="020B0604030504040204" pitchFamily="50" charset="-128"/>
              </a:rPr>
              <a:t>の技術：法人のみなさまへ → 工事関係標準書式一覧　 </a:t>
            </a:r>
            <a:endParaRPr kumimoji="1" lang="en-US" altLang="ja-JP" b="1">
              <a:solidFill>
                <a:srgbClr val="FF0000"/>
              </a:solidFill>
              <a:effectLst/>
              <a:latin typeface="Meiryo UI" panose="020B0604030504040204" pitchFamily="50" charset="-128"/>
              <a:ea typeface="Meiryo UI" panose="020B0604030504040204" pitchFamily="50" charset="-128"/>
            </a:endParaRPr>
          </a:p>
        </p:txBody>
      </p:sp>
      <p:sp>
        <p:nvSpPr>
          <p:cNvPr id="8" name="スライド番号プレースホルダー 7">
            <a:extLst>
              <a:ext uri="{FF2B5EF4-FFF2-40B4-BE49-F238E27FC236}">
                <a16:creationId xmlns:a16="http://schemas.microsoft.com/office/drawing/2014/main" id="{178BF66E-6497-E3F0-C699-902900571E10}"/>
              </a:ext>
            </a:extLst>
          </p:cNvPr>
          <p:cNvSpPr>
            <a:spLocks noGrp="1"/>
          </p:cNvSpPr>
          <p:nvPr>
            <p:ph type="sldNum" sz="quarter" idx="12"/>
          </p:nvPr>
        </p:nvSpPr>
        <p:spPr/>
        <p:txBody>
          <a:bodyPr/>
          <a:lstStyle/>
          <a:p>
            <a:fld id="{0E48EFFD-9C18-4715-9BD1-08F9187DA49F}" type="slidenum">
              <a:rPr kumimoji="1" lang="ja-JP" altLang="en-US" smtClean="0"/>
              <a:t>5</a:t>
            </a:fld>
            <a:endParaRPr kumimoji="1" lang="ja-JP" altLang="en-US"/>
          </a:p>
        </p:txBody>
      </p:sp>
      <p:pic>
        <p:nvPicPr>
          <p:cNvPr id="10" name="図 9">
            <a:extLst>
              <a:ext uri="{FF2B5EF4-FFF2-40B4-BE49-F238E27FC236}">
                <a16:creationId xmlns:a16="http://schemas.microsoft.com/office/drawing/2014/main" id="{168AE7C9-6267-FF85-D1AD-DB0FFE900630}"/>
              </a:ext>
            </a:extLst>
          </p:cNvPr>
          <p:cNvPicPr>
            <a:picLocks noChangeAspect="1"/>
          </p:cNvPicPr>
          <p:nvPr/>
        </p:nvPicPr>
        <p:blipFill>
          <a:blip r:embed="rId2"/>
          <a:stretch>
            <a:fillRect/>
          </a:stretch>
        </p:blipFill>
        <p:spPr>
          <a:xfrm>
            <a:off x="327660" y="2324924"/>
            <a:ext cx="4137660" cy="1244960"/>
          </a:xfrm>
          <a:prstGeom prst="rect">
            <a:avLst/>
          </a:prstGeom>
        </p:spPr>
      </p:pic>
      <p:sp>
        <p:nvSpPr>
          <p:cNvPr id="12" name="正方形/長方形 11">
            <a:extLst>
              <a:ext uri="{FF2B5EF4-FFF2-40B4-BE49-F238E27FC236}">
                <a16:creationId xmlns:a16="http://schemas.microsoft.com/office/drawing/2014/main" id="{D2C0CEA1-48B5-57A0-3237-9278036274B3}"/>
              </a:ext>
            </a:extLst>
          </p:cNvPr>
          <p:cNvSpPr/>
          <p:nvPr/>
        </p:nvSpPr>
        <p:spPr>
          <a:xfrm>
            <a:off x="3581400" y="2337624"/>
            <a:ext cx="883920" cy="21190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図 19">
            <a:extLst>
              <a:ext uri="{FF2B5EF4-FFF2-40B4-BE49-F238E27FC236}">
                <a16:creationId xmlns:a16="http://schemas.microsoft.com/office/drawing/2014/main" id="{016F98C1-CEEA-8CB5-E239-AF716B27B120}"/>
              </a:ext>
            </a:extLst>
          </p:cNvPr>
          <p:cNvPicPr>
            <a:picLocks noChangeAspect="1"/>
          </p:cNvPicPr>
          <p:nvPr/>
        </p:nvPicPr>
        <p:blipFill>
          <a:blip r:embed="rId3"/>
          <a:stretch>
            <a:fillRect/>
          </a:stretch>
        </p:blipFill>
        <p:spPr>
          <a:xfrm>
            <a:off x="4908884" y="2501783"/>
            <a:ext cx="3351170" cy="587924"/>
          </a:xfrm>
          <a:prstGeom prst="rect">
            <a:avLst/>
          </a:prstGeom>
        </p:spPr>
      </p:pic>
      <p:sp>
        <p:nvSpPr>
          <p:cNvPr id="21" name="正方形/長方形 20">
            <a:extLst>
              <a:ext uri="{FF2B5EF4-FFF2-40B4-BE49-F238E27FC236}">
                <a16:creationId xmlns:a16="http://schemas.microsoft.com/office/drawing/2014/main" id="{4038D230-7A97-2D55-29A1-889CF47A75FA}"/>
              </a:ext>
            </a:extLst>
          </p:cNvPr>
          <p:cNvSpPr/>
          <p:nvPr/>
        </p:nvSpPr>
        <p:spPr>
          <a:xfrm>
            <a:off x="4827908" y="2443574"/>
            <a:ext cx="3513122" cy="76741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a:extLst>
              <a:ext uri="{FF2B5EF4-FFF2-40B4-BE49-F238E27FC236}">
                <a16:creationId xmlns:a16="http://schemas.microsoft.com/office/drawing/2014/main" id="{66AA3D02-C5AD-2DFF-8E9B-B795782963CD}"/>
              </a:ext>
            </a:extLst>
          </p:cNvPr>
          <p:cNvCxnSpPr>
            <a:cxnSpLocks/>
            <a:stCxn id="12" idx="3"/>
            <a:endCxn id="21" idx="1"/>
          </p:cNvCxnSpPr>
          <p:nvPr/>
        </p:nvCxnSpPr>
        <p:spPr>
          <a:xfrm>
            <a:off x="4465320" y="2443575"/>
            <a:ext cx="362588" cy="38370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4" name="グループ化 23">
            <a:extLst>
              <a:ext uri="{FF2B5EF4-FFF2-40B4-BE49-F238E27FC236}">
                <a16:creationId xmlns:a16="http://schemas.microsoft.com/office/drawing/2014/main" id="{7CBEFF18-A1A6-D967-1249-0AECB8970D09}"/>
              </a:ext>
            </a:extLst>
          </p:cNvPr>
          <p:cNvGrpSpPr/>
          <p:nvPr/>
        </p:nvGrpSpPr>
        <p:grpSpPr>
          <a:xfrm>
            <a:off x="7878771" y="2594449"/>
            <a:ext cx="843542" cy="650518"/>
            <a:chOff x="2867527" y="2830010"/>
            <a:chExt cx="843542" cy="650518"/>
          </a:xfrm>
        </p:grpSpPr>
        <p:pic>
          <p:nvPicPr>
            <p:cNvPr id="25" name="グラフィックス 24" descr="カーソル 単色塗りつぶし">
              <a:extLst>
                <a:ext uri="{FF2B5EF4-FFF2-40B4-BE49-F238E27FC236}">
                  <a16:creationId xmlns:a16="http://schemas.microsoft.com/office/drawing/2014/main" id="{08DDE49D-57B7-6130-BD21-4C41FEE392C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52867" y="3031954"/>
              <a:ext cx="448574" cy="448574"/>
            </a:xfrm>
            <a:prstGeom prst="rect">
              <a:avLst/>
            </a:prstGeom>
          </p:spPr>
        </p:pic>
        <p:sp>
          <p:nvSpPr>
            <p:cNvPr id="26" name="正方形/長方形 25">
              <a:extLst>
                <a:ext uri="{FF2B5EF4-FFF2-40B4-BE49-F238E27FC236}">
                  <a16:creationId xmlns:a16="http://schemas.microsoft.com/office/drawing/2014/main" id="{C99C1E27-FA2C-4C50-CCB0-D711AD668A38}"/>
                </a:ext>
              </a:extLst>
            </p:cNvPr>
            <p:cNvSpPr/>
            <p:nvPr/>
          </p:nvSpPr>
          <p:spPr>
            <a:xfrm>
              <a:off x="2867527" y="2830010"/>
              <a:ext cx="843542"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a:solidFill>
                    <a:srgbClr val="FF0000"/>
                  </a:solidFill>
                  <a:effectLst/>
                  <a:latin typeface="Meiryo UI" panose="020B0604030504040204" pitchFamily="50" charset="-128"/>
                  <a:ea typeface="Meiryo UI" panose="020B0604030504040204" pitchFamily="50" charset="-128"/>
                </a:rPr>
                <a:t>　</a:t>
              </a:r>
              <a:r>
                <a:rPr kumimoji="1" lang="en-US" altLang="ja-JP" sz="1400" b="1">
                  <a:solidFill>
                    <a:srgbClr val="FF0000"/>
                  </a:solidFill>
                  <a:effectLst/>
                  <a:latin typeface="Meiryo UI" panose="020B0604030504040204" pitchFamily="50" charset="-128"/>
                  <a:ea typeface="Meiryo UI" panose="020B0604030504040204" pitchFamily="50" charset="-128"/>
                </a:rPr>
                <a:t>Click!</a:t>
              </a:r>
              <a:endParaRPr kumimoji="1" lang="ja-JP" altLang="en-US" sz="1400" b="1">
                <a:solidFill>
                  <a:srgbClr val="FF0000"/>
                </a:solidFill>
                <a:effectLst/>
                <a:latin typeface="Meiryo UI" panose="020B0604030504040204" pitchFamily="50" charset="-128"/>
                <a:ea typeface="Meiryo UI" panose="020B0604030504040204" pitchFamily="50" charset="-128"/>
              </a:endParaRPr>
            </a:p>
          </p:txBody>
        </p:sp>
      </p:grpSp>
      <p:pic>
        <p:nvPicPr>
          <p:cNvPr id="30" name="図 29">
            <a:extLst>
              <a:ext uri="{FF2B5EF4-FFF2-40B4-BE49-F238E27FC236}">
                <a16:creationId xmlns:a16="http://schemas.microsoft.com/office/drawing/2014/main" id="{24E153EB-33FA-B7A7-7DFE-8243793B44AE}"/>
              </a:ext>
            </a:extLst>
          </p:cNvPr>
          <p:cNvPicPr>
            <a:picLocks noChangeAspect="1"/>
          </p:cNvPicPr>
          <p:nvPr/>
        </p:nvPicPr>
        <p:blipFill>
          <a:blip r:embed="rId6"/>
          <a:stretch>
            <a:fillRect/>
          </a:stretch>
        </p:blipFill>
        <p:spPr>
          <a:xfrm>
            <a:off x="2703496" y="3927156"/>
            <a:ext cx="5829300" cy="1502254"/>
          </a:xfrm>
          <a:prstGeom prst="rect">
            <a:avLst/>
          </a:prstGeom>
        </p:spPr>
      </p:pic>
      <p:sp>
        <p:nvSpPr>
          <p:cNvPr id="32" name="正方形/長方形 31">
            <a:extLst>
              <a:ext uri="{FF2B5EF4-FFF2-40B4-BE49-F238E27FC236}">
                <a16:creationId xmlns:a16="http://schemas.microsoft.com/office/drawing/2014/main" id="{0119B976-D556-C715-E599-86F29E7E31A7}"/>
              </a:ext>
            </a:extLst>
          </p:cNvPr>
          <p:cNvSpPr/>
          <p:nvPr/>
        </p:nvSpPr>
        <p:spPr>
          <a:xfrm>
            <a:off x="2790824" y="4371975"/>
            <a:ext cx="1781175" cy="29778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3" name="グループ化 32">
            <a:extLst>
              <a:ext uri="{FF2B5EF4-FFF2-40B4-BE49-F238E27FC236}">
                <a16:creationId xmlns:a16="http://schemas.microsoft.com/office/drawing/2014/main" id="{374E91C4-9A23-CC49-5440-BE760F12B4AE}"/>
              </a:ext>
            </a:extLst>
          </p:cNvPr>
          <p:cNvGrpSpPr/>
          <p:nvPr/>
        </p:nvGrpSpPr>
        <p:grpSpPr>
          <a:xfrm>
            <a:off x="4406137" y="4363958"/>
            <a:ext cx="843542" cy="650518"/>
            <a:chOff x="2867527" y="2830010"/>
            <a:chExt cx="843542" cy="650518"/>
          </a:xfrm>
        </p:grpSpPr>
        <p:pic>
          <p:nvPicPr>
            <p:cNvPr id="34" name="グラフィックス 33" descr="カーソル 単色塗りつぶし">
              <a:extLst>
                <a:ext uri="{FF2B5EF4-FFF2-40B4-BE49-F238E27FC236}">
                  <a16:creationId xmlns:a16="http://schemas.microsoft.com/office/drawing/2014/main" id="{D1872703-CDE1-E660-90C3-A80B4E2F48D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52867" y="3031954"/>
              <a:ext cx="448574" cy="448574"/>
            </a:xfrm>
            <a:prstGeom prst="rect">
              <a:avLst/>
            </a:prstGeom>
          </p:spPr>
        </p:pic>
        <p:sp>
          <p:nvSpPr>
            <p:cNvPr id="35" name="正方形/長方形 34">
              <a:extLst>
                <a:ext uri="{FF2B5EF4-FFF2-40B4-BE49-F238E27FC236}">
                  <a16:creationId xmlns:a16="http://schemas.microsoft.com/office/drawing/2014/main" id="{5B630BFE-616D-044C-C8D7-56C9B4F08A27}"/>
                </a:ext>
              </a:extLst>
            </p:cNvPr>
            <p:cNvSpPr/>
            <p:nvPr/>
          </p:nvSpPr>
          <p:spPr>
            <a:xfrm>
              <a:off x="2867527" y="2830010"/>
              <a:ext cx="843542"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a:solidFill>
                    <a:srgbClr val="FF0000"/>
                  </a:solidFill>
                  <a:effectLst/>
                  <a:latin typeface="Meiryo UI" panose="020B0604030504040204" pitchFamily="50" charset="-128"/>
                  <a:ea typeface="Meiryo UI" panose="020B0604030504040204" pitchFamily="50" charset="-128"/>
                </a:rPr>
                <a:t>　</a:t>
              </a:r>
              <a:r>
                <a:rPr kumimoji="1" lang="en-US" altLang="ja-JP" sz="1400" b="1">
                  <a:solidFill>
                    <a:srgbClr val="FF0000"/>
                  </a:solidFill>
                  <a:effectLst/>
                  <a:latin typeface="Meiryo UI" panose="020B0604030504040204" pitchFamily="50" charset="-128"/>
                  <a:ea typeface="Meiryo UI" panose="020B0604030504040204" pitchFamily="50" charset="-128"/>
                </a:rPr>
                <a:t>Click!</a:t>
              </a:r>
              <a:endParaRPr kumimoji="1" lang="ja-JP" altLang="en-US" sz="1400" b="1">
                <a:solidFill>
                  <a:srgbClr val="FF0000"/>
                </a:solidFill>
                <a:effectLst/>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3093368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4A5593F0-F285-4DB3-E6FF-423B5802C1A6}"/>
              </a:ext>
            </a:extLst>
          </p:cNvPr>
          <p:cNvSpPr/>
          <p:nvPr/>
        </p:nvSpPr>
        <p:spPr>
          <a:xfrm>
            <a:off x="0" y="0"/>
            <a:ext cx="7055318"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１　書類作成前の準備</a:t>
            </a:r>
            <a:r>
              <a:rPr kumimoji="1" lang="en-US" altLang="ja-JP" sz="2800" b="1">
                <a:solidFill>
                  <a:schemeClr val="bg1"/>
                </a:solidFill>
                <a:effectLst/>
                <a:latin typeface="Meiryo UI" panose="020B0604030504040204" pitchFamily="50" charset="-128"/>
                <a:ea typeface="Meiryo UI" panose="020B0604030504040204" pitchFamily="50" charset="-128"/>
              </a:rPr>
              <a:t>_2/2</a:t>
            </a:r>
          </a:p>
        </p:txBody>
      </p:sp>
      <p:sp>
        <p:nvSpPr>
          <p:cNvPr id="3" name="正方形/長方形 2">
            <a:extLst>
              <a:ext uri="{FF2B5EF4-FFF2-40B4-BE49-F238E27FC236}">
                <a16:creationId xmlns:a16="http://schemas.microsoft.com/office/drawing/2014/main" id="{BA3BC679-A60A-A54D-5C61-88F8CD1C6F07}"/>
              </a:ext>
            </a:extLst>
          </p:cNvPr>
          <p:cNvSpPr/>
          <p:nvPr/>
        </p:nvSpPr>
        <p:spPr>
          <a:xfrm>
            <a:off x="0" y="652913"/>
            <a:ext cx="8532796" cy="8903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39750" indent="-539750"/>
            <a:r>
              <a:rPr kumimoji="1" lang="ja-JP" altLang="en-US" sz="2400">
                <a:solidFill>
                  <a:schemeClr val="tx1"/>
                </a:solidFill>
                <a:effectLst/>
                <a:latin typeface="Meiryo UI" panose="020B0604030504040204" pitchFamily="50" charset="-128"/>
                <a:ea typeface="Meiryo UI" panose="020B0604030504040204" pitchFamily="50" charset="-128"/>
              </a:rPr>
              <a:t>　●　</a:t>
            </a:r>
            <a:r>
              <a:rPr kumimoji="1" lang="en-US" altLang="ja-JP" sz="2400" b="1">
                <a:solidFill>
                  <a:schemeClr val="tx1"/>
                </a:solidFill>
                <a:effectLst/>
                <a:latin typeface="Meiryo UI" panose="020B0604030504040204" pitchFamily="50" charset="-128"/>
                <a:ea typeface="Meiryo UI" panose="020B0604030504040204" pitchFamily="50" charset="-128"/>
              </a:rPr>
              <a:t>UR</a:t>
            </a:r>
            <a:r>
              <a:rPr kumimoji="1" lang="ja-JP" altLang="en-US" sz="2400" b="1">
                <a:solidFill>
                  <a:schemeClr val="tx1"/>
                </a:solidFill>
                <a:effectLst/>
                <a:latin typeface="Meiryo UI" panose="020B0604030504040204" pitchFamily="50" charset="-128"/>
                <a:ea typeface="Meiryo UI" panose="020B0604030504040204" pitchFamily="50" charset="-128"/>
              </a:rPr>
              <a:t>テンプレート</a:t>
            </a:r>
            <a:r>
              <a:rPr kumimoji="1" lang="ja-JP" altLang="en-US" sz="2400">
                <a:solidFill>
                  <a:schemeClr val="tx1"/>
                </a:solidFill>
                <a:effectLst/>
                <a:latin typeface="Meiryo UI" panose="020B0604030504040204" pitchFamily="50" charset="-128"/>
                <a:ea typeface="Meiryo UI" panose="020B0604030504040204" pitchFamily="50" charset="-128"/>
              </a:rPr>
              <a:t>とは</a:t>
            </a:r>
            <a:r>
              <a:rPr kumimoji="1" lang="en-US" altLang="ja-JP" sz="2400">
                <a:solidFill>
                  <a:schemeClr val="tx1"/>
                </a:solidFill>
                <a:effectLst/>
                <a:latin typeface="Meiryo UI" panose="020B0604030504040204" pitchFamily="50" charset="-128"/>
                <a:ea typeface="Meiryo UI" panose="020B0604030504040204" pitchFamily="50" charset="-128"/>
              </a:rPr>
              <a:t>…</a:t>
            </a:r>
          </a:p>
        </p:txBody>
      </p:sp>
      <p:sp>
        <p:nvSpPr>
          <p:cNvPr id="8" name="スライド番号プレースホルダー 7">
            <a:extLst>
              <a:ext uri="{FF2B5EF4-FFF2-40B4-BE49-F238E27FC236}">
                <a16:creationId xmlns:a16="http://schemas.microsoft.com/office/drawing/2014/main" id="{178BF66E-6497-E3F0-C699-902900571E10}"/>
              </a:ext>
            </a:extLst>
          </p:cNvPr>
          <p:cNvSpPr>
            <a:spLocks noGrp="1"/>
          </p:cNvSpPr>
          <p:nvPr>
            <p:ph type="sldNum" sz="quarter" idx="12"/>
          </p:nvPr>
        </p:nvSpPr>
        <p:spPr/>
        <p:txBody>
          <a:bodyPr/>
          <a:lstStyle/>
          <a:p>
            <a:fld id="{0E48EFFD-9C18-4715-9BD1-08F9187DA49F}" type="slidenum">
              <a:rPr kumimoji="1" lang="ja-JP" altLang="en-US" smtClean="0"/>
              <a:t>6</a:t>
            </a:fld>
            <a:endParaRPr kumimoji="1" lang="ja-JP" altLang="en-US"/>
          </a:p>
        </p:txBody>
      </p:sp>
      <p:sp>
        <p:nvSpPr>
          <p:cNvPr id="7" name="正方形/長方形 6">
            <a:extLst>
              <a:ext uri="{FF2B5EF4-FFF2-40B4-BE49-F238E27FC236}">
                <a16:creationId xmlns:a16="http://schemas.microsoft.com/office/drawing/2014/main" id="{45C15523-CAD1-DB31-82AE-020CC7E1F7E1}"/>
              </a:ext>
            </a:extLst>
          </p:cNvPr>
          <p:cNvSpPr/>
          <p:nvPr/>
        </p:nvSpPr>
        <p:spPr>
          <a:xfrm>
            <a:off x="346509" y="1543249"/>
            <a:ext cx="8450981" cy="29525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50000"/>
              </a:lnSpc>
            </a:pPr>
            <a:r>
              <a:rPr kumimoji="1" lang="ja-JP" altLang="en-US" sz="2400">
                <a:solidFill>
                  <a:schemeClr val="tx1"/>
                </a:solidFill>
                <a:effectLst/>
                <a:latin typeface="Meiryo UI" panose="020B0604030504040204" pitchFamily="50" charset="-128"/>
                <a:ea typeface="Meiryo UI" panose="020B0604030504040204" pitchFamily="50" charset="-128"/>
              </a:rPr>
              <a:t>　</a:t>
            </a:r>
            <a:r>
              <a:rPr kumimoji="1" lang="en-US" altLang="ja-JP" sz="2400" b="1">
                <a:solidFill>
                  <a:srgbClr val="0000FF"/>
                </a:solidFill>
                <a:effectLst/>
                <a:latin typeface="Meiryo UI" panose="020B0604030504040204" pitchFamily="50" charset="-128"/>
                <a:ea typeface="Meiryo UI" panose="020B0604030504040204" pitchFamily="50" charset="-128"/>
              </a:rPr>
              <a:t>UR</a:t>
            </a:r>
            <a:r>
              <a:rPr kumimoji="1" lang="ja-JP" altLang="en-US" sz="2400" b="1">
                <a:solidFill>
                  <a:srgbClr val="0000FF"/>
                </a:solidFill>
                <a:effectLst/>
                <a:latin typeface="Meiryo UI" panose="020B0604030504040204" pitchFamily="50" charset="-128"/>
                <a:ea typeface="Meiryo UI" panose="020B0604030504040204" pitchFamily="50" charset="-128"/>
              </a:rPr>
              <a:t>テンプレート</a:t>
            </a:r>
            <a:r>
              <a:rPr kumimoji="1" lang="ja-JP" altLang="en-US" sz="2400">
                <a:solidFill>
                  <a:schemeClr val="tx1"/>
                </a:solidFill>
                <a:effectLst/>
                <a:latin typeface="Meiryo UI" panose="020B0604030504040204" pitchFamily="50" charset="-128"/>
                <a:ea typeface="Meiryo UI" panose="020B0604030504040204" pitchFamily="50" charset="-128"/>
              </a:rPr>
              <a:t>とは、</a:t>
            </a:r>
            <a:r>
              <a:rPr kumimoji="1" lang="en-US" altLang="ja-JP" sz="2400">
                <a:solidFill>
                  <a:schemeClr val="tx1"/>
                </a:solidFill>
                <a:effectLst/>
                <a:latin typeface="Meiryo UI" panose="020B0604030504040204" pitchFamily="50" charset="-128"/>
                <a:ea typeface="Meiryo UI" panose="020B0604030504040204" pitchFamily="50" charset="-128"/>
              </a:rPr>
              <a:t>UR</a:t>
            </a:r>
            <a:r>
              <a:rPr kumimoji="1" lang="ja-JP" altLang="en-US" sz="2400">
                <a:solidFill>
                  <a:schemeClr val="tx1"/>
                </a:solidFill>
                <a:effectLst/>
                <a:latin typeface="Meiryo UI" panose="020B0604030504040204" pitchFamily="50" charset="-128"/>
                <a:ea typeface="Meiryo UI" panose="020B0604030504040204" pitchFamily="50" charset="-128"/>
              </a:rPr>
              <a:t>の新築工事において、</a:t>
            </a:r>
            <a:r>
              <a:rPr kumimoji="1" lang="ja-JP" altLang="en-US" sz="2400" b="1">
                <a:solidFill>
                  <a:srgbClr val="FF0000"/>
                </a:solidFill>
                <a:effectLst/>
                <a:latin typeface="Meiryo UI" panose="020B0604030504040204" pitchFamily="50" charset="-128"/>
                <a:ea typeface="Meiryo UI" panose="020B0604030504040204" pitchFamily="50" charset="-128"/>
              </a:rPr>
              <a:t>すべての書類が、同じ形で、同じ場所に</a:t>
            </a:r>
            <a:r>
              <a:rPr kumimoji="1" lang="ja-JP" altLang="en-US" sz="2400">
                <a:solidFill>
                  <a:schemeClr val="tx1"/>
                </a:solidFill>
                <a:effectLst/>
                <a:latin typeface="Meiryo UI" panose="020B0604030504040204" pitchFamily="50" charset="-128"/>
                <a:ea typeface="Meiryo UI" panose="020B0604030504040204" pitchFamily="50" charset="-128"/>
              </a:rPr>
              <a:t>作成及び保管されるための電子書類専用フォルダ構成です。</a:t>
            </a:r>
            <a:endParaRPr kumimoji="1" lang="en-US" altLang="ja-JP" sz="2400">
              <a:solidFill>
                <a:schemeClr val="tx1"/>
              </a:solidFill>
              <a:effectLst/>
              <a:latin typeface="Meiryo UI" panose="020B0604030504040204" pitchFamily="50" charset="-128"/>
              <a:ea typeface="Meiryo UI" panose="020B0604030504040204" pitchFamily="50" charset="-128"/>
            </a:endParaRPr>
          </a:p>
          <a:p>
            <a:pPr>
              <a:lnSpc>
                <a:spcPct val="150000"/>
              </a:lnSpc>
            </a:pPr>
            <a:r>
              <a:rPr kumimoji="1" lang="ja-JP" altLang="en-US" sz="2400">
                <a:solidFill>
                  <a:schemeClr val="tx1"/>
                </a:solidFill>
                <a:latin typeface="Meiryo UI" panose="020B0604030504040204" pitchFamily="50" charset="-128"/>
                <a:ea typeface="Meiryo UI" panose="020B0604030504040204" pitchFamily="50" charset="-128"/>
              </a:rPr>
              <a:t>　このフォルダ構成を活用することで、監理者含む発注者と受注者の電子書類の共有や検査を円滑に行えます。</a:t>
            </a:r>
            <a:endParaRPr kumimoji="1" lang="en-US" altLang="ja-JP" sz="2400">
              <a:solidFill>
                <a:schemeClr val="tx1"/>
              </a:solidFill>
              <a:effectLst/>
              <a:latin typeface="Meiryo UI" panose="020B0604030504040204" pitchFamily="50" charset="-128"/>
              <a:ea typeface="Meiryo UI" panose="020B0604030504040204" pitchFamily="50" charset="-128"/>
            </a:endParaRPr>
          </a:p>
        </p:txBody>
      </p:sp>
      <p:pic>
        <p:nvPicPr>
          <p:cNvPr id="13" name="図 12">
            <a:extLst>
              <a:ext uri="{FF2B5EF4-FFF2-40B4-BE49-F238E27FC236}">
                <a16:creationId xmlns:a16="http://schemas.microsoft.com/office/drawing/2014/main" id="{C15157D9-4215-C045-5195-3B1E3B35D2A0}"/>
              </a:ext>
            </a:extLst>
          </p:cNvPr>
          <p:cNvPicPr>
            <a:picLocks noChangeAspect="1"/>
          </p:cNvPicPr>
          <p:nvPr/>
        </p:nvPicPr>
        <p:blipFill>
          <a:blip r:embed="rId2"/>
          <a:stretch>
            <a:fillRect/>
          </a:stretch>
        </p:blipFill>
        <p:spPr>
          <a:xfrm>
            <a:off x="7348507" y="4259286"/>
            <a:ext cx="1114485" cy="1696493"/>
          </a:xfrm>
          <a:prstGeom prst="rect">
            <a:avLst/>
          </a:prstGeom>
        </p:spPr>
      </p:pic>
    </p:spTree>
    <p:extLst>
      <p:ext uri="{BB962C8B-B14F-4D97-AF65-F5344CB8AC3E}">
        <p14:creationId xmlns:p14="http://schemas.microsoft.com/office/powerpoint/2010/main" val="812490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F172005F-3487-2653-685E-7BDC97C749DE}"/>
              </a:ext>
            </a:extLst>
          </p:cNvPr>
          <p:cNvSpPr/>
          <p:nvPr/>
        </p:nvSpPr>
        <p:spPr>
          <a:xfrm>
            <a:off x="0" y="596767"/>
            <a:ext cx="7487728" cy="9559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4000" b="1">
                <a:solidFill>
                  <a:schemeClr val="tx1"/>
                </a:solidFill>
                <a:effectLst/>
                <a:latin typeface="Meiryo UI" panose="020B0604030504040204" pitchFamily="50" charset="-128"/>
                <a:ea typeface="Meiryo UI" panose="020B0604030504040204" pitchFamily="50" charset="-128"/>
              </a:rPr>
              <a:t>　２　作成する工事書類</a:t>
            </a:r>
            <a:r>
              <a:rPr kumimoji="1" lang="en-US" altLang="ja-JP" sz="4000" b="1">
                <a:solidFill>
                  <a:schemeClr val="tx1"/>
                </a:solidFill>
                <a:effectLst/>
                <a:latin typeface="Meiryo UI" panose="020B0604030504040204" pitchFamily="50" charset="-128"/>
                <a:ea typeface="Meiryo UI" panose="020B0604030504040204" pitchFamily="50" charset="-128"/>
              </a:rPr>
              <a:t>	</a:t>
            </a:r>
            <a:endParaRPr kumimoji="1" lang="ja-JP" altLang="en-US" sz="4000" b="1">
              <a:solidFill>
                <a:schemeClr val="tx1"/>
              </a:solidFill>
              <a:effectLst>
                <a:outerShdw blurRad="60007" dir="2000400" sy="-30000" kx="-800400" algn="bl" rotWithShape="0">
                  <a:prstClr val="black">
                    <a:alpha val="20000"/>
                  </a:prstClr>
                </a:outerShdw>
              </a:effectLst>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A65B1554-6533-7027-2C3F-818DEC995291}"/>
              </a:ext>
            </a:extLst>
          </p:cNvPr>
          <p:cNvSpPr>
            <a:spLocks noGrp="1"/>
          </p:cNvSpPr>
          <p:nvPr>
            <p:ph type="sldNum" sz="quarter" idx="12"/>
          </p:nvPr>
        </p:nvSpPr>
        <p:spPr/>
        <p:txBody>
          <a:bodyPr/>
          <a:lstStyle/>
          <a:p>
            <a:fld id="{0E48EFFD-9C18-4715-9BD1-08F9187DA49F}" type="slidenum">
              <a:rPr kumimoji="1" lang="ja-JP" altLang="en-US" smtClean="0"/>
              <a:t>7</a:t>
            </a:fld>
            <a:endParaRPr kumimoji="1" lang="ja-JP" altLang="en-US"/>
          </a:p>
        </p:txBody>
      </p:sp>
    </p:spTree>
    <p:extLst>
      <p:ext uri="{BB962C8B-B14F-4D97-AF65-F5344CB8AC3E}">
        <p14:creationId xmlns:p14="http://schemas.microsoft.com/office/powerpoint/2010/main" val="3696579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B5F46997-7B21-0BAA-A221-0E0A21F67AE9}"/>
              </a:ext>
            </a:extLst>
          </p:cNvPr>
          <p:cNvPicPr>
            <a:picLocks noChangeAspect="1"/>
          </p:cNvPicPr>
          <p:nvPr/>
        </p:nvPicPr>
        <p:blipFill>
          <a:blip r:embed="rId2"/>
          <a:stretch>
            <a:fillRect/>
          </a:stretch>
        </p:blipFill>
        <p:spPr>
          <a:xfrm>
            <a:off x="6912274" y="3399575"/>
            <a:ext cx="1105054" cy="1295581"/>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5370897"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２　作成する工事関係書類</a:t>
            </a:r>
            <a:r>
              <a:rPr kumimoji="1" lang="en-US" altLang="ja-JP" sz="2800" b="1">
                <a:solidFill>
                  <a:schemeClr val="bg1"/>
                </a:solidFill>
                <a:effectLst/>
                <a:latin typeface="Meiryo UI" panose="020B0604030504040204" pitchFamily="50" charset="-128"/>
                <a:ea typeface="Meiryo UI" panose="020B0604030504040204" pitchFamily="50" charset="-128"/>
              </a:rPr>
              <a:t>_1/4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6BFBB547-0896-39D7-06D2-8E9C0163BA99}"/>
              </a:ext>
            </a:extLst>
          </p:cNvPr>
          <p:cNvSpPr/>
          <p:nvPr/>
        </p:nvSpPr>
        <p:spPr>
          <a:xfrm>
            <a:off x="346509" y="978780"/>
            <a:ext cx="8450981" cy="20741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dirty="0">
                <a:solidFill>
                  <a:schemeClr val="tx1"/>
                </a:solidFill>
                <a:effectLst/>
                <a:latin typeface="Meiryo UI" panose="020B0604030504040204" pitchFamily="50" charset="-128"/>
                <a:ea typeface="Meiryo UI" panose="020B0604030504040204" pitchFamily="50" charset="-128"/>
              </a:rPr>
              <a:t>　ダウンロードした「</a:t>
            </a:r>
            <a:r>
              <a:rPr kumimoji="1" lang="ja-JP" altLang="en-US" sz="2400" b="1" dirty="0">
                <a:solidFill>
                  <a:srgbClr val="0000FF"/>
                </a:solidFill>
                <a:effectLst/>
                <a:latin typeface="Meiryo UI" panose="020B0604030504040204" pitchFamily="50" charset="-128"/>
                <a:ea typeface="Meiryo UI" panose="020B0604030504040204" pitchFamily="50" charset="-128"/>
              </a:rPr>
              <a:t>ＵＲテンプレート</a:t>
            </a:r>
            <a:r>
              <a:rPr kumimoji="1" lang="en-US" altLang="ja-JP" sz="2400" b="1" dirty="0">
                <a:solidFill>
                  <a:srgbClr val="0000FF"/>
                </a:solidFill>
                <a:effectLst/>
                <a:latin typeface="Meiryo UI" panose="020B0604030504040204" pitchFamily="50" charset="-128"/>
                <a:ea typeface="Meiryo UI" panose="020B0604030504040204" pitchFamily="50" charset="-128"/>
              </a:rPr>
              <a:t>_ver.</a:t>
            </a:r>
            <a:r>
              <a:rPr kumimoji="1" lang="ja-JP" altLang="en-US" sz="2400" b="1" dirty="0">
                <a:solidFill>
                  <a:srgbClr val="0000FF"/>
                </a:solidFill>
                <a:effectLst/>
                <a:latin typeface="Meiryo UI" panose="020B0604030504040204" pitchFamily="50" charset="-128"/>
                <a:ea typeface="Meiryo UI" panose="020B0604030504040204" pitchFamily="50" charset="-128"/>
              </a:rPr>
              <a:t>●●</a:t>
            </a:r>
            <a:r>
              <a:rPr kumimoji="1" lang="ja-JP" altLang="en-US" sz="2400" dirty="0">
                <a:solidFill>
                  <a:schemeClr val="tx1"/>
                </a:solidFill>
                <a:effectLst/>
                <a:latin typeface="Meiryo UI" panose="020B0604030504040204" pitchFamily="50" charset="-128"/>
                <a:ea typeface="Meiryo UI" panose="020B0604030504040204" pitchFamily="50" charset="-128"/>
              </a:rPr>
              <a:t>」の中に、「</a:t>
            </a:r>
            <a:r>
              <a:rPr kumimoji="1" lang="en-US" altLang="ja-JP" sz="2400" b="1" dirty="0">
                <a:solidFill>
                  <a:srgbClr val="0000FF"/>
                </a:solidFill>
                <a:latin typeface="Meiryo UI" panose="020B0604030504040204" pitchFamily="50" charset="-128"/>
                <a:ea typeface="Meiryo UI" panose="020B0604030504040204" pitchFamily="50" charset="-128"/>
              </a:rPr>
              <a:t>UR</a:t>
            </a:r>
            <a:r>
              <a:rPr kumimoji="1" lang="ja-JP" altLang="en-US" sz="2400" b="1" dirty="0">
                <a:solidFill>
                  <a:srgbClr val="0000FF"/>
                </a:solidFill>
                <a:latin typeface="Meiryo UI" panose="020B0604030504040204" pitchFamily="50" charset="-128"/>
                <a:ea typeface="Meiryo UI" panose="020B0604030504040204" pitchFamily="50" charset="-128"/>
              </a:rPr>
              <a:t>テンプレート</a:t>
            </a:r>
            <a:r>
              <a:rPr kumimoji="1" lang="ja-JP" altLang="en-US" sz="2400" b="1" dirty="0">
                <a:solidFill>
                  <a:srgbClr val="0000FF"/>
                </a:solidFill>
                <a:effectLst/>
                <a:latin typeface="Meiryo UI" panose="020B0604030504040204" pitchFamily="50" charset="-128"/>
                <a:ea typeface="Meiryo UI" panose="020B0604030504040204" pitchFamily="50" charset="-128"/>
              </a:rPr>
              <a:t>（工事件名）</a:t>
            </a:r>
            <a:r>
              <a:rPr kumimoji="1" lang="ja-JP" altLang="en-US" sz="2400" dirty="0">
                <a:solidFill>
                  <a:schemeClr val="tx1"/>
                </a:solidFill>
                <a:effectLst/>
                <a:latin typeface="Meiryo UI" panose="020B0604030504040204" pitchFamily="50" charset="-128"/>
                <a:ea typeface="Meiryo UI" panose="020B0604030504040204" pitchFamily="50" charset="-128"/>
              </a:rPr>
              <a:t>」という名前のフォルダが入っていることを確認し、開いてください。　</a:t>
            </a:r>
            <a:endParaRPr kumimoji="1" lang="en-US" altLang="ja-JP" sz="2400" dirty="0">
              <a:solidFill>
                <a:schemeClr val="tx1"/>
              </a:solidFill>
              <a:effectLst/>
              <a:latin typeface="Meiryo UI" panose="020B0604030504040204" pitchFamily="50" charset="-128"/>
              <a:ea typeface="Meiryo UI" panose="020B0604030504040204" pitchFamily="50" charset="-128"/>
            </a:endParaRPr>
          </a:p>
          <a:p>
            <a:r>
              <a:rPr kumimoji="1" lang="ja-JP" altLang="en-US" sz="2400" dirty="0">
                <a:solidFill>
                  <a:schemeClr val="tx1"/>
                </a:solidFill>
                <a:effectLst/>
                <a:latin typeface="Meiryo UI" panose="020B0604030504040204" pitchFamily="50" charset="-128"/>
                <a:ea typeface="Meiryo UI" panose="020B0604030504040204" pitchFamily="50" charset="-128"/>
              </a:rPr>
              <a:t>　更に、建築、電気設備、機械設備のフォルダの中に「</a:t>
            </a:r>
            <a:r>
              <a:rPr kumimoji="1" lang="en-US" altLang="ja-JP" sz="2400" b="1" dirty="0">
                <a:solidFill>
                  <a:srgbClr val="0000FF"/>
                </a:solidFill>
                <a:effectLst/>
                <a:latin typeface="Meiryo UI" panose="020B0604030504040204" pitchFamily="50" charset="-128"/>
                <a:ea typeface="Meiryo UI" panose="020B0604030504040204" pitchFamily="50" charset="-128"/>
              </a:rPr>
              <a:t>99_</a:t>
            </a:r>
            <a:r>
              <a:rPr kumimoji="1" lang="ja-JP" altLang="en-US" sz="2400" b="1" dirty="0">
                <a:solidFill>
                  <a:srgbClr val="0000FF"/>
                </a:solidFill>
                <a:effectLst/>
                <a:latin typeface="Meiryo UI" panose="020B0604030504040204" pitchFamily="50" charset="-128"/>
                <a:ea typeface="Meiryo UI" panose="020B0604030504040204" pitchFamily="50" charset="-128"/>
              </a:rPr>
              <a:t>作成書類一覧</a:t>
            </a:r>
            <a:r>
              <a:rPr kumimoji="1" lang="en-US" altLang="ja-JP" sz="2400" b="1" dirty="0">
                <a:solidFill>
                  <a:srgbClr val="0000FF"/>
                </a:solidFill>
                <a:effectLst/>
                <a:latin typeface="Meiryo UI" panose="020B0604030504040204" pitchFamily="50" charset="-128"/>
                <a:ea typeface="Meiryo UI" panose="020B0604030504040204" pitchFamily="50" charset="-128"/>
              </a:rPr>
              <a:t>.xlsx</a:t>
            </a:r>
            <a:r>
              <a:rPr kumimoji="1" lang="ja-JP" altLang="en-US" sz="2400" dirty="0">
                <a:solidFill>
                  <a:schemeClr val="tx1"/>
                </a:solidFill>
                <a:effectLst/>
                <a:latin typeface="Meiryo UI" panose="020B0604030504040204" pitchFamily="50" charset="-128"/>
                <a:ea typeface="Meiryo UI" panose="020B0604030504040204" pitchFamily="50" charset="-128"/>
              </a:rPr>
              <a:t>」が入っていることを確認してください。</a:t>
            </a:r>
            <a:endParaRPr kumimoji="1" lang="en-US" altLang="ja-JP" sz="2400" dirty="0">
              <a:solidFill>
                <a:schemeClr val="tx1"/>
              </a:solidFill>
              <a:effectLst/>
              <a:latin typeface="Meiryo UI" panose="020B0604030504040204" pitchFamily="50" charset="-128"/>
              <a:ea typeface="Meiryo UI" panose="020B0604030504040204" pitchFamily="50" charset="-128"/>
            </a:endParaRPr>
          </a:p>
        </p:txBody>
      </p:sp>
      <p:sp>
        <p:nvSpPr>
          <p:cNvPr id="27" name="矢印: 右 26">
            <a:extLst>
              <a:ext uri="{FF2B5EF4-FFF2-40B4-BE49-F238E27FC236}">
                <a16:creationId xmlns:a16="http://schemas.microsoft.com/office/drawing/2014/main" id="{130A7E1C-59FB-3C5B-9438-D7A72E6A2EA7}"/>
              </a:ext>
            </a:extLst>
          </p:cNvPr>
          <p:cNvSpPr/>
          <p:nvPr/>
        </p:nvSpPr>
        <p:spPr>
          <a:xfrm>
            <a:off x="2237911" y="3702142"/>
            <a:ext cx="357634" cy="664234"/>
          </a:xfrm>
          <a:prstGeom prst="rightArrow">
            <a:avLst>
              <a:gd name="adj1" fmla="val 52597"/>
              <a:gd name="adj2" fmla="val 6059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矢印: 右 34">
            <a:extLst>
              <a:ext uri="{FF2B5EF4-FFF2-40B4-BE49-F238E27FC236}">
                <a16:creationId xmlns:a16="http://schemas.microsoft.com/office/drawing/2014/main" id="{9E62ED65-EFB6-71B9-3A55-4F4797F07974}"/>
              </a:ext>
            </a:extLst>
          </p:cNvPr>
          <p:cNvSpPr/>
          <p:nvPr/>
        </p:nvSpPr>
        <p:spPr>
          <a:xfrm>
            <a:off x="6454744" y="3702142"/>
            <a:ext cx="357634" cy="664234"/>
          </a:xfrm>
          <a:prstGeom prst="rightArrow">
            <a:avLst>
              <a:gd name="adj1" fmla="val 52597"/>
              <a:gd name="adj2" fmla="val 6059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 name="グループ化 30">
            <a:extLst>
              <a:ext uri="{FF2B5EF4-FFF2-40B4-BE49-F238E27FC236}">
                <a16:creationId xmlns:a16="http://schemas.microsoft.com/office/drawing/2014/main" id="{67794EF0-AE28-E237-8498-392015D29EBD}"/>
              </a:ext>
            </a:extLst>
          </p:cNvPr>
          <p:cNvGrpSpPr/>
          <p:nvPr/>
        </p:nvGrpSpPr>
        <p:grpSpPr>
          <a:xfrm>
            <a:off x="5301912" y="4533594"/>
            <a:ext cx="3495578" cy="1207390"/>
            <a:chOff x="4295899" y="1850008"/>
            <a:chExt cx="3495578" cy="1207390"/>
          </a:xfrm>
        </p:grpSpPr>
        <p:sp>
          <p:nvSpPr>
            <p:cNvPr id="30" name="二等辺三角形 29">
              <a:extLst>
                <a:ext uri="{FF2B5EF4-FFF2-40B4-BE49-F238E27FC236}">
                  <a16:creationId xmlns:a16="http://schemas.microsoft.com/office/drawing/2014/main" id="{9F7EA6D9-193A-8D52-59AE-AC59DBB3D2B8}"/>
                </a:ext>
              </a:extLst>
            </p:cNvPr>
            <p:cNvSpPr/>
            <p:nvPr/>
          </p:nvSpPr>
          <p:spPr>
            <a:xfrm rot="3361809">
              <a:off x="5037301" y="1387475"/>
              <a:ext cx="643593" cy="1568659"/>
            </a:xfrm>
            <a:prstGeom prst="triangle">
              <a:avLst>
                <a:gd name="adj" fmla="val 4134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四角形: 角を丸くする 28">
              <a:extLst>
                <a:ext uri="{FF2B5EF4-FFF2-40B4-BE49-F238E27FC236}">
                  <a16:creationId xmlns:a16="http://schemas.microsoft.com/office/drawing/2014/main" id="{97104FB8-2664-90C7-BB22-FC6232193089}"/>
                </a:ext>
              </a:extLst>
            </p:cNvPr>
            <p:cNvSpPr/>
            <p:nvPr/>
          </p:nvSpPr>
          <p:spPr>
            <a:xfrm>
              <a:off x="4295899" y="2131199"/>
              <a:ext cx="3495578" cy="926199"/>
            </a:xfrm>
            <a:prstGeom prst="roundRect">
              <a:avLst>
                <a:gd name="adj" fmla="val 11231"/>
              </a:avLst>
            </a:prstGeom>
            <a:solidFill>
              <a:schemeClr val="accent2">
                <a:lumMod val="20000"/>
                <a:lumOff val="8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latin typeface="Meiryo UI" panose="020B0604030504040204" pitchFamily="50" charset="-128"/>
                  <a:ea typeface="Meiryo UI" panose="020B0604030504040204" pitchFamily="50" charset="-128"/>
                </a:rPr>
                <a:t>　このエクセルデータにある書類が、今回の工事で作成していただく書類になります。</a:t>
              </a:r>
            </a:p>
          </p:txBody>
        </p:sp>
      </p:grpSp>
      <p:sp>
        <p:nvSpPr>
          <p:cNvPr id="6" name="スライド番号プレースホルダー 5">
            <a:extLst>
              <a:ext uri="{FF2B5EF4-FFF2-40B4-BE49-F238E27FC236}">
                <a16:creationId xmlns:a16="http://schemas.microsoft.com/office/drawing/2014/main" id="{CCC25BDF-898A-E92B-38E2-03001EED1392}"/>
              </a:ext>
            </a:extLst>
          </p:cNvPr>
          <p:cNvSpPr>
            <a:spLocks noGrp="1"/>
          </p:cNvSpPr>
          <p:nvPr>
            <p:ph type="sldNum" sz="quarter" idx="12"/>
          </p:nvPr>
        </p:nvSpPr>
        <p:spPr/>
        <p:txBody>
          <a:bodyPr/>
          <a:lstStyle/>
          <a:p>
            <a:fld id="{0E48EFFD-9C18-4715-9BD1-08F9187DA49F}" type="slidenum">
              <a:rPr kumimoji="1" lang="ja-JP" altLang="en-US" smtClean="0"/>
              <a:t>8</a:t>
            </a:fld>
            <a:endParaRPr kumimoji="1" lang="ja-JP" altLang="en-US"/>
          </a:p>
        </p:txBody>
      </p:sp>
      <p:pic>
        <p:nvPicPr>
          <p:cNvPr id="12" name="図 11">
            <a:extLst>
              <a:ext uri="{FF2B5EF4-FFF2-40B4-BE49-F238E27FC236}">
                <a16:creationId xmlns:a16="http://schemas.microsoft.com/office/drawing/2014/main" id="{C17BAC7E-B101-C2B6-BFF3-37417AF94926}"/>
              </a:ext>
            </a:extLst>
          </p:cNvPr>
          <p:cNvPicPr>
            <a:picLocks noChangeAspect="1"/>
          </p:cNvPicPr>
          <p:nvPr/>
        </p:nvPicPr>
        <p:blipFill>
          <a:blip r:embed="rId3"/>
          <a:stretch>
            <a:fillRect/>
          </a:stretch>
        </p:blipFill>
        <p:spPr>
          <a:xfrm>
            <a:off x="650919" y="3327563"/>
            <a:ext cx="1028844" cy="1343212"/>
          </a:xfrm>
          <a:prstGeom prst="rect">
            <a:avLst/>
          </a:prstGeom>
        </p:spPr>
      </p:pic>
      <p:grpSp>
        <p:nvGrpSpPr>
          <p:cNvPr id="22" name="グループ化 21">
            <a:extLst>
              <a:ext uri="{FF2B5EF4-FFF2-40B4-BE49-F238E27FC236}">
                <a16:creationId xmlns:a16="http://schemas.microsoft.com/office/drawing/2014/main" id="{1E312786-6955-EF56-03DE-0A7DD28FBF79}"/>
              </a:ext>
            </a:extLst>
          </p:cNvPr>
          <p:cNvGrpSpPr/>
          <p:nvPr/>
        </p:nvGrpSpPr>
        <p:grpSpPr>
          <a:xfrm>
            <a:off x="1099919" y="3608573"/>
            <a:ext cx="843542" cy="650518"/>
            <a:chOff x="2867527" y="2830010"/>
            <a:chExt cx="843542" cy="650518"/>
          </a:xfrm>
        </p:grpSpPr>
        <p:pic>
          <p:nvPicPr>
            <p:cNvPr id="18" name="グラフィックス 17" descr="カーソル 単色塗りつぶし">
              <a:extLst>
                <a:ext uri="{FF2B5EF4-FFF2-40B4-BE49-F238E27FC236}">
                  <a16:creationId xmlns:a16="http://schemas.microsoft.com/office/drawing/2014/main" id="{25B7E1B6-9293-540C-04A5-100BFD3431A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52867" y="3031954"/>
              <a:ext cx="448574" cy="448574"/>
            </a:xfrm>
            <a:prstGeom prst="rect">
              <a:avLst/>
            </a:prstGeom>
          </p:spPr>
        </p:pic>
        <p:sp>
          <p:nvSpPr>
            <p:cNvPr id="21" name="正方形/長方形 20">
              <a:extLst>
                <a:ext uri="{FF2B5EF4-FFF2-40B4-BE49-F238E27FC236}">
                  <a16:creationId xmlns:a16="http://schemas.microsoft.com/office/drawing/2014/main" id="{CBA8A617-580F-CCE8-954C-E3E1B8A0DFBD}"/>
                </a:ext>
              </a:extLst>
            </p:cNvPr>
            <p:cNvSpPr/>
            <p:nvPr/>
          </p:nvSpPr>
          <p:spPr>
            <a:xfrm>
              <a:off x="2867527" y="2830010"/>
              <a:ext cx="843542"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effectLst/>
                  <a:latin typeface="Meiryo UI" panose="020B0604030504040204" pitchFamily="50" charset="-128"/>
                  <a:ea typeface="Meiryo UI" panose="020B0604030504040204" pitchFamily="50" charset="-128"/>
                </a:rPr>
                <a:t>　</a:t>
              </a:r>
              <a:r>
                <a:rPr kumimoji="1" lang="en-US" altLang="ja-JP" sz="1400" b="1">
                  <a:solidFill>
                    <a:schemeClr val="tx1"/>
                  </a:solidFill>
                  <a:effectLst/>
                  <a:latin typeface="Meiryo UI" panose="020B0604030504040204" pitchFamily="50" charset="-128"/>
                  <a:ea typeface="Meiryo UI" panose="020B0604030504040204" pitchFamily="50" charset="-128"/>
                </a:rPr>
                <a:t>Click!</a:t>
              </a:r>
              <a:endParaRPr kumimoji="1" lang="ja-JP" altLang="en-US" sz="1400" b="1">
                <a:solidFill>
                  <a:schemeClr val="tx1"/>
                </a:solidFill>
                <a:effectLst/>
                <a:latin typeface="Meiryo UI" panose="020B0604030504040204" pitchFamily="50" charset="-128"/>
                <a:ea typeface="Meiryo UI" panose="020B0604030504040204" pitchFamily="50" charset="-128"/>
              </a:endParaRPr>
            </a:p>
          </p:txBody>
        </p:sp>
      </p:grpSp>
      <p:pic>
        <p:nvPicPr>
          <p:cNvPr id="14" name="図 13">
            <a:extLst>
              <a:ext uri="{FF2B5EF4-FFF2-40B4-BE49-F238E27FC236}">
                <a16:creationId xmlns:a16="http://schemas.microsoft.com/office/drawing/2014/main" id="{8079B72C-1E7E-01A3-555F-45E0020A96AE}"/>
              </a:ext>
            </a:extLst>
          </p:cNvPr>
          <p:cNvPicPr>
            <a:picLocks noChangeAspect="1"/>
          </p:cNvPicPr>
          <p:nvPr/>
        </p:nvPicPr>
        <p:blipFill>
          <a:blip r:embed="rId6"/>
          <a:stretch>
            <a:fillRect/>
          </a:stretch>
        </p:blipFill>
        <p:spPr>
          <a:xfrm>
            <a:off x="3046690" y="3351381"/>
            <a:ext cx="2943636" cy="1257475"/>
          </a:xfrm>
          <a:prstGeom prst="rect">
            <a:avLst/>
          </a:prstGeom>
        </p:spPr>
      </p:pic>
      <p:grpSp>
        <p:nvGrpSpPr>
          <p:cNvPr id="8" name="グループ化 7">
            <a:extLst>
              <a:ext uri="{FF2B5EF4-FFF2-40B4-BE49-F238E27FC236}">
                <a16:creationId xmlns:a16="http://schemas.microsoft.com/office/drawing/2014/main" id="{213D0A17-731C-372E-8577-F4EF371175AC}"/>
              </a:ext>
            </a:extLst>
          </p:cNvPr>
          <p:cNvGrpSpPr/>
          <p:nvPr/>
        </p:nvGrpSpPr>
        <p:grpSpPr>
          <a:xfrm>
            <a:off x="3502773" y="3607523"/>
            <a:ext cx="843542" cy="650518"/>
            <a:chOff x="4348452" y="3835048"/>
            <a:chExt cx="843542" cy="650518"/>
          </a:xfrm>
        </p:grpSpPr>
        <p:pic>
          <p:nvPicPr>
            <p:cNvPr id="36" name="グラフィックス 35" descr="カーソル 単色塗りつぶし">
              <a:extLst>
                <a:ext uri="{FF2B5EF4-FFF2-40B4-BE49-F238E27FC236}">
                  <a16:creationId xmlns:a16="http://schemas.microsoft.com/office/drawing/2014/main" id="{FA0B8838-0F14-643A-9925-3D9B000BAA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33792" y="4036992"/>
              <a:ext cx="448574" cy="448574"/>
            </a:xfrm>
            <a:prstGeom prst="rect">
              <a:avLst/>
            </a:prstGeom>
          </p:spPr>
        </p:pic>
        <p:sp>
          <p:nvSpPr>
            <p:cNvPr id="37" name="正方形/長方形 36">
              <a:extLst>
                <a:ext uri="{FF2B5EF4-FFF2-40B4-BE49-F238E27FC236}">
                  <a16:creationId xmlns:a16="http://schemas.microsoft.com/office/drawing/2014/main" id="{7201B660-FEAA-8517-6AF1-2C929B0FE241}"/>
                </a:ext>
              </a:extLst>
            </p:cNvPr>
            <p:cNvSpPr/>
            <p:nvPr/>
          </p:nvSpPr>
          <p:spPr>
            <a:xfrm>
              <a:off x="4348452" y="3835048"/>
              <a:ext cx="843542" cy="37057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a:solidFill>
                    <a:schemeClr val="tx1"/>
                  </a:solidFill>
                  <a:effectLst/>
                  <a:latin typeface="Meiryo UI" panose="020B0604030504040204" pitchFamily="50" charset="-128"/>
                  <a:ea typeface="Meiryo UI" panose="020B0604030504040204" pitchFamily="50" charset="-128"/>
                </a:rPr>
                <a:t>　</a:t>
              </a:r>
              <a:r>
                <a:rPr kumimoji="1" lang="en-US" altLang="ja-JP" sz="1400" b="1">
                  <a:solidFill>
                    <a:schemeClr val="tx1"/>
                  </a:solidFill>
                  <a:effectLst/>
                  <a:latin typeface="Meiryo UI" panose="020B0604030504040204" pitchFamily="50" charset="-128"/>
                  <a:ea typeface="Meiryo UI" panose="020B0604030504040204" pitchFamily="50" charset="-128"/>
                </a:rPr>
                <a:t>Click!</a:t>
              </a:r>
              <a:endParaRPr kumimoji="1" lang="ja-JP" altLang="en-US" sz="1400" b="1">
                <a:solidFill>
                  <a:schemeClr val="tx1"/>
                </a:solidFill>
                <a:effectLst/>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3560081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91CC176B-EFD8-876B-C637-B9DD3202AFAD}"/>
              </a:ext>
            </a:extLst>
          </p:cNvPr>
          <p:cNvPicPr>
            <a:picLocks noChangeAspect="1"/>
          </p:cNvPicPr>
          <p:nvPr/>
        </p:nvPicPr>
        <p:blipFill>
          <a:blip r:embed="rId2"/>
          <a:stretch>
            <a:fillRect/>
          </a:stretch>
        </p:blipFill>
        <p:spPr>
          <a:xfrm>
            <a:off x="1133474" y="2613039"/>
            <a:ext cx="6877050" cy="2963282"/>
          </a:xfrm>
          <a:prstGeom prst="rect">
            <a:avLst/>
          </a:prstGeom>
        </p:spPr>
      </p:pic>
      <p:sp>
        <p:nvSpPr>
          <p:cNvPr id="4" name="正方形/長方形 3">
            <a:extLst>
              <a:ext uri="{FF2B5EF4-FFF2-40B4-BE49-F238E27FC236}">
                <a16:creationId xmlns:a16="http://schemas.microsoft.com/office/drawing/2014/main" id="{A7DCD9DB-6D60-30CA-AB6D-233979F488C4}"/>
              </a:ext>
            </a:extLst>
          </p:cNvPr>
          <p:cNvSpPr/>
          <p:nvPr/>
        </p:nvSpPr>
        <p:spPr>
          <a:xfrm>
            <a:off x="0" y="0"/>
            <a:ext cx="9144000" cy="596766"/>
          </a:xfrm>
          <a:prstGeom prst="rect">
            <a:avLst/>
          </a:prstGeom>
          <a:solidFill>
            <a:srgbClr val="8D11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2961F426-EC5E-4C56-B296-BB5BE831C34D}"/>
              </a:ext>
            </a:extLst>
          </p:cNvPr>
          <p:cNvSpPr/>
          <p:nvPr/>
        </p:nvSpPr>
        <p:spPr>
          <a:xfrm>
            <a:off x="0" y="6261234"/>
            <a:ext cx="9144000" cy="596766"/>
          </a:xfrm>
          <a:prstGeom prst="rect">
            <a:avLst/>
          </a:prstGeom>
          <a:solidFill>
            <a:srgbClr val="043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FC05FDD7-EC18-B9AC-06DC-C2C23FB2D68E}"/>
              </a:ext>
            </a:extLst>
          </p:cNvPr>
          <p:cNvSpPr/>
          <p:nvPr/>
        </p:nvSpPr>
        <p:spPr>
          <a:xfrm>
            <a:off x="0" y="0"/>
            <a:ext cx="6153150" cy="5967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a:solidFill>
                  <a:schemeClr val="bg1"/>
                </a:solidFill>
                <a:effectLst/>
                <a:latin typeface="Meiryo UI" panose="020B0604030504040204" pitchFamily="50" charset="-128"/>
                <a:ea typeface="Meiryo UI" panose="020B0604030504040204" pitchFamily="50" charset="-128"/>
              </a:rPr>
              <a:t>　２　作成する工事関係書類</a:t>
            </a:r>
            <a:r>
              <a:rPr kumimoji="1" lang="en-US" altLang="ja-JP" sz="2800" b="1">
                <a:solidFill>
                  <a:schemeClr val="bg1"/>
                </a:solidFill>
                <a:effectLst/>
                <a:latin typeface="Meiryo UI" panose="020B0604030504040204" pitchFamily="50" charset="-128"/>
                <a:ea typeface="Meiryo UI" panose="020B0604030504040204" pitchFamily="50" charset="-128"/>
              </a:rPr>
              <a:t>_2/4</a:t>
            </a:r>
            <a:endParaRPr kumimoji="1" lang="ja-JP" altLang="en-US" sz="2800" b="1">
              <a:solidFill>
                <a:schemeClr val="bg1"/>
              </a:solidFill>
              <a:effectLst/>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ED00835-B5C7-54CC-553C-C7474ADB0712}"/>
              </a:ext>
            </a:extLst>
          </p:cNvPr>
          <p:cNvSpPr/>
          <p:nvPr/>
        </p:nvSpPr>
        <p:spPr>
          <a:xfrm>
            <a:off x="346509" y="689220"/>
            <a:ext cx="8450981" cy="20741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2400">
                <a:solidFill>
                  <a:schemeClr val="tx1"/>
                </a:solidFill>
                <a:effectLst/>
                <a:latin typeface="Meiryo UI" panose="020B0604030504040204" pitchFamily="50" charset="-128"/>
                <a:ea typeface="Meiryo UI" panose="020B0604030504040204" pitchFamily="50" charset="-128"/>
              </a:rPr>
              <a:t>　エクセルを起動すると、下図が表示されます。</a:t>
            </a:r>
            <a:endParaRPr kumimoji="1" lang="en-US" altLang="ja-JP" sz="2400">
              <a:solidFill>
                <a:schemeClr val="tx1"/>
              </a:solidFill>
              <a:effectLst/>
              <a:latin typeface="Meiryo UI" panose="020B0604030504040204" pitchFamily="50" charset="-128"/>
              <a:ea typeface="Meiryo UI" panose="020B0604030504040204" pitchFamily="50" charset="-128"/>
            </a:endParaRPr>
          </a:p>
          <a:p>
            <a:r>
              <a:rPr kumimoji="1" lang="ja-JP" altLang="en-US" sz="2400">
                <a:solidFill>
                  <a:schemeClr val="tx1"/>
                </a:solidFill>
                <a:effectLst/>
                <a:latin typeface="Meiryo UI" panose="020B0604030504040204" pitchFamily="50" charset="-128"/>
                <a:ea typeface="Meiryo UI" panose="020B0604030504040204" pitchFamily="50" charset="-128"/>
              </a:rPr>
              <a:t>　ここに並んでいる書類が、工事中に作成いただく書類となります。</a:t>
            </a:r>
            <a:endParaRPr kumimoji="1" lang="en-US" altLang="ja-JP" sz="2400">
              <a:solidFill>
                <a:schemeClr val="tx1"/>
              </a:solidFill>
              <a:effectLst/>
              <a:latin typeface="Meiryo UI" panose="020B0604030504040204" pitchFamily="50" charset="-128"/>
              <a:ea typeface="Meiryo UI" panose="020B0604030504040204" pitchFamily="50" charset="-128"/>
            </a:endParaRPr>
          </a:p>
          <a:p>
            <a:r>
              <a:rPr kumimoji="1" lang="ja-JP" altLang="en-US" sz="2400">
                <a:solidFill>
                  <a:schemeClr val="tx1"/>
                </a:solidFill>
                <a:effectLst/>
                <a:latin typeface="Meiryo UI" panose="020B0604030504040204" pitchFamily="50" charset="-128"/>
                <a:ea typeface="Meiryo UI" panose="020B0604030504040204" pitchFamily="50" charset="-128"/>
              </a:rPr>
              <a:t>　逆に、</a:t>
            </a:r>
            <a:r>
              <a:rPr kumimoji="1" lang="ja-JP" altLang="en-US" sz="2400" b="1">
                <a:solidFill>
                  <a:srgbClr val="FF0000"/>
                </a:solidFill>
                <a:effectLst/>
                <a:latin typeface="Meiryo UI" panose="020B0604030504040204" pitchFamily="50" charset="-128"/>
                <a:ea typeface="Meiryo UI" panose="020B0604030504040204" pitchFamily="50" charset="-128"/>
              </a:rPr>
              <a:t>この一覧にない書類は、監督員からの要求等ない限り、作成いただく必要はありません。</a:t>
            </a:r>
            <a:endParaRPr kumimoji="1" lang="en-US" altLang="ja-JP" sz="2400" b="1">
              <a:solidFill>
                <a:srgbClr val="FF0000"/>
              </a:solidFill>
              <a:effectLst/>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A3627B10-601B-A566-3EC5-B83EC0F4FEF9}"/>
              </a:ext>
            </a:extLst>
          </p:cNvPr>
          <p:cNvSpPr/>
          <p:nvPr/>
        </p:nvSpPr>
        <p:spPr>
          <a:xfrm>
            <a:off x="1240301" y="3328416"/>
            <a:ext cx="1210292" cy="224790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1A755B0C-3F33-2497-31DD-3C6B3643CCF9}"/>
              </a:ext>
            </a:extLst>
          </p:cNvPr>
          <p:cNvGrpSpPr/>
          <p:nvPr/>
        </p:nvGrpSpPr>
        <p:grpSpPr>
          <a:xfrm>
            <a:off x="2450593" y="2983732"/>
            <a:ext cx="2223852" cy="689368"/>
            <a:chOff x="3914765" y="2820193"/>
            <a:chExt cx="2120954" cy="622188"/>
          </a:xfrm>
        </p:grpSpPr>
        <p:sp>
          <p:nvSpPr>
            <p:cNvPr id="13" name="二等辺三角形 12">
              <a:extLst>
                <a:ext uri="{FF2B5EF4-FFF2-40B4-BE49-F238E27FC236}">
                  <a16:creationId xmlns:a16="http://schemas.microsoft.com/office/drawing/2014/main" id="{BB20EE2C-D412-41C4-B51D-89AB061F6AB1}"/>
                </a:ext>
              </a:extLst>
            </p:cNvPr>
            <p:cNvSpPr/>
            <p:nvPr/>
          </p:nvSpPr>
          <p:spPr>
            <a:xfrm rot="14091575">
              <a:off x="4073331" y="2982631"/>
              <a:ext cx="301184" cy="618315"/>
            </a:xfrm>
            <a:prstGeom prst="triangl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BA5D0A2F-733F-FE5B-73A0-66053D64BD67}"/>
                </a:ext>
              </a:extLst>
            </p:cNvPr>
            <p:cNvSpPr/>
            <p:nvPr/>
          </p:nvSpPr>
          <p:spPr>
            <a:xfrm>
              <a:off x="4238458" y="2820193"/>
              <a:ext cx="1797261" cy="438298"/>
            </a:xfrm>
            <a:prstGeom prst="roundRect">
              <a:avLst>
                <a:gd name="adj" fmla="val 11231"/>
              </a:avLst>
            </a:prstGeom>
            <a:solidFill>
              <a:schemeClr val="accent2">
                <a:lumMod val="20000"/>
                <a:lumOff val="80000"/>
              </a:schemeClr>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Meiryo UI" panose="020B0604030504040204" pitchFamily="50" charset="-128"/>
                  <a:ea typeface="Meiryo UI" panose="020B0604030504040204" pitchFamily="50" charset="-128"/>
                </a:rPr>
                <a:t>　作成する書類</a:t>
              </a:r>
            </a:p>
          </p:txBody>
        </p:sp>
      </p:grpSp>
      <p:sp>
        <p:nvSpPr>
          <p:cNvPr id="6" name="スライド番号プレースホルダー 5">
            <a:extLst>
              <a:ext uri="{FF2B5EF4-FFF2-40B4-BE49-F238E27FC236}">
                <a16:creationId xmlns:a16="http://schemas.microsoft.com/office/drawing/2014/main" id="{756D25B4-16DC-F3AF-71E0-7B58169E7838}"/>
              </a:ext>
            </a:extLst>
          </p:cNvPr>
          <p:cNvSpPr>
            <a:spLocks noGrp="1"/>
          </p:cNvSpPr>
          <p:nvPr>
            <p:ph type="sldNum" sz="quarter" idx="12"/>
          </p:nvPr>
        </p:nvSpPr>
        <p:spPr/>
        <p:txBody>
          <a:bodyPr/>
          <a:lstStyle/>
          <a:p>
            <a:fld id="{0E48EFFD-9C18-4715-9BD1-08F9187DA49F}" type="slidenum">
              <a:rPr kumimoji="1" lang="ja-JP" altLang="en-US" smtClean="0"/>
              <a:t>9</a:t>
            </a:fld>
            <a:endParaRPr kumimoji="1" lang="ja-JP" altLang="en-US"/>
          </a:p>
        </p:txBody>
      </p:sp>
    </p:spTree>
    <p:extLst>
      <p:ext uri="{BB962C8B-B14F-4D97-AF65-F5344CB8AC3E}">
        <p14:creationId xmlns:p14="http://schemas.microsoft.com/office/powerpoint/2010/main" val="10221787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TotalTime>
  <Words>2437</Words>
  <Application>Microsoft Office PowerPoint</Application>
  <PresentationFormat>画面に合わせる (4:3)</PresentationFormat>
  <Paragraphs>265</Paragraphs>
  <Slides>36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36</vt:i4>
      </vt:variant>
    </vt:vector>
  </HeadingPairs>
  <TitlesOfParts>
    <vt:vector size="43" baseType="lpstr">
      <vt:lpstr>Meiryo UI</vt:lpstr>
      <vt:lpstr>メイリオ</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濱田 一隆</dc:creator>
  <cp:lastModifiedBy>目次 雄徒</cp:lastModifiedBy>
  <cp:revision>2</cp:revision>
  <dcterms:created xsi:type="dcterms:W3CDTF">2025-02-24T02:21:36Z</dcterms:created>
  <dcterms:modified xsi:type="dcterms:W3CDTF">2025-12-15T07:19:47Z</dcterms:modified>
</cp:coreProperties>
</file>