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7380288" cy="10333038"/>
  <p:notesSz cx="6735763" cy="9866313"/>
  <p:defaultTextStyle>
    <a:defPPr>
      <a:defRPr lang="ja-JP"/>
    </a:defPPr>
    <a:lvl1pPr marL="0" algn="l" defTabSz="97575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87877" algn="l" defTabSz="97575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75750" algn="l" defTabSz="97575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63626" algn="l" defTabSz="97575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51500" algn="l" defTabSz="97575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39377" algn="l" defTabSz="97575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27251" algn="l" defTabSz="97575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15127" algn="l" defTabSz="97575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03000" algn="l" defTabSz="97575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6">
          <p15:clr>
            <a:srgbClr val="A4A3A4"/>
          </p15:clr>
        </p15:guide>
        <p15:guide id="2" pos="232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ユーザー" initials="Wユ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FFFF"/>
    <a:srgbClr val="00FFFF"/>
    <a:srgbClr val="66FFFF"/>
    <a:srgbClr val="99FFCC"/>
    <a:srgbClr val="FFFFFF"/>
    <a:srgbClr val="F1FFD9"/>
    <a:srgbClr val="002386"/>
    <a:srgbClr val="002796"/>
    <a:srgbClr val="2E2E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67" autoAdjust="0"/>
    <p:restoredTop sz="96412" autoAdjust="0"/>
  </p:normalViewPr>
  <p:slideViewPr>
    <p:cSldViewPr>
      <p:cViewPr varScale="1">
        <p:scale>
          <a:sx n="58" d="100"/>
          <a:sy n="58" d="100"/>
        </p:scale>
        <p:origin x="2693" y="62"/>
      </p:cViewPr>
      <p:guideLst>
        <p:guide orient="horz" pos="3256"/>
        <p:guide pos="23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A35D969A-9F92-4AD2-BE0D-0BAA02D45BE1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79638" y="1233488"/>
            <a:ext cx="23764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3"/>
            <a:ext cx="5389563" cy="3884612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3779AF4-7CD3-40D5-A75B-D9DAE9C3397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396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79AF4-7CD3-40D5-A75B-D9DAE9C3397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985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53526" y="3209947"/>
            <a:ext cx="6273244" cy="221490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07050" y="5855393"/>
            <a:ext cx="5166203" cy="26406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7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5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3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51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9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7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151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03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A660-2B4F-4AAD-97C8-4525F4B58709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3780-1F28-4951-BEB1-496381986D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06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A660-2B4F-4AAD-97C8-4525F4B58709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3780-1F28-4951-BEB1-496381986D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70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013032" y="597985"/>
            <a:ext cx="1245424" cy="1273451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6770" y="597985"/>
            <a:ext cx="3613266" cy="1273451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A660-2B4F-4AAD-97C8-4525F4B58709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3780-1F28-4951-BEB1-496381986D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87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A660-2B4F-4AAD-97C8-4525F4B58709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3780-1F28-4951-BEB1-496381986D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0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995" y="6639942"/>
            <a:ext cx="6273244" cy="2052255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82995" y="4379585"/>
            <a:ext cx="6273244" cy="226035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8787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757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36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515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393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272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151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030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A660-2B4F-4AAD-97C8-4525F4B58709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3780-1F28-4951-BEB1-496381986D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065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6764" y="3482619"/>
            <a:ext cx="2429346" cy="984987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29112" y="3482619"/>
            <a:ext cx="2429346" cy="9849875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A660-2B4F-4AAD-97C8-4525F4B58709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3780-1F28-4951-BEB1-496381986D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635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016" y="413803"/>
            <a:ext cx="6642259" cy="172217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9015" y="2312977"/>
            <a:ext cx="3260910" cy="96393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7877" indent="0">
              <a:buNone/>
              <a:defRPr sz="2200" b="1"/>
            </a:lvl2pPr>
            <a:lvl3pPr marL="975750" indent="0">
              <a:buNone/>
              <a:defRPr sz="2000" b="1"/>
            </a:lvl3pPr>
            <a:lvl4pPr marL="1463626" indent="0">
              <a:buNone/>
              <a:defRPr sz="1700" b="1"/>
            </a:lvl4pPr>
            <a:lvl5pPr marL="1951500" indent="0">
              <a:buNone/>
              <a:defRPr sz="1700" b="1"/>
            </a:lvl5pPr>
            <a:lvl6pPr marL="2439377" indent="0">
              <a:buNone/>
              <a:defRPr sz="1700" b="1"/>
            </a:lvl6pPr>
            <a:lvl7pPr marL="2927251" indent="0">
              <a:buNone/>
              <a:defRPr sz="1700" b="1"/>
            </a:lvl7pPr>
            <a:lvl8pPr marL="3415127" indent="0">
              <a:buNone/>
              <a:defRPr sz="1700" b="1"/>
            </a:lvl8pPr>
            <a:lvl9pPr marL="3903000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9015" y="3276913"/>
            <a:ext cx="3260910" cy="59534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749088" y="2312977"/>
            <a:ext cx="3262190" cy="963939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7877" indent="0">
              <a:buNone/>
              <a:defRPr sz="2200" b="1"/>
            </a:lvl2pPr>
            <a:lvl3pPr marL="975750" indent="0">
              <a:buNone/>
              <a:defRPr sz="2000" b="1"/>
            </a:lvl3pPr>
            <a:lvl4pPr marL="1463626" indent="0">
              <a:buNone/>
              <a:defRPr sz="1700" b="1"/>
            </a:lvl4pPr>
            <a:lvl5pPr marL="1951500" indent="0">
              <a:buNone/>
              <a:defRPr sz="1700" b="1"/>
            </a:lvl5pPr>
            <a:lvl6pPr marL="2439377" indent="0">
              <a:buNone/>
              <a:defRPr sz="1700" b="1"/>
            </a:lvl6pPr>
            <a:lvl7pPr marL="2927251" indent="0">
              <a:buNone/>
              <a:defRPr sz="1700" b="1"/>
            </a:lvl7pPr>
            <a:lvl8pPr marL="3415127" indent="0">
              <a:buNone/>
              <a:defRPr sz="1700" b="1"/>
            </a:lvl8pPr>
            <a:lvl9pPr marL="3903000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749088" y="3276913"/>
            <a:ext cx="3262190" cy="59534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A660-2B4F-4AAD-97C8-4525F4B58709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3780-1F28-4951-BEB1-496381986D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05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A660-2B4F-4AAD-97C8-4525F4B58709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3780-1F28-4951-BEB1-496381986D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23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A660-2B4F-4AAD-97C8-4525F4B58709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3780-1F28-4951-BEB1-496381986D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555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9022" y="411414"/>
            <a:ext cx="2428064" cy="175087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85491" y="411408"/>
            <a:ext cx="4125788" cy="881896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9022" y="2162289"/>
            <a:ext cx="2428064" cy="7068087"/>
          </a:xfrm>
        </p:spPr>
        <p:txBody>
          <a:bodyPr/>
          <a:lstStyle>
            <a:lvl1pPr marL="0" indent="0">
              <a:buNone/>
              <a:defRPr sz="1500"/>
            </a:lvl1pPr>
            <a:lvl2pPr marL="487877" indent="0">
              <a:buNone/>
              <a:defRPr sz="1300"/>
            </a:lvl2pPr>
            <a:lvl3pPr marL="975750" indent="0">
              <a:buNone/>
              <a:defRPr sz="1000"/>
            </a:lvl3pPr>
            <a:lvl4pPr marL="1463626" indent="0">
              <a:buNone/>
              <a:defRPr sz="1000"/>
            </a:lvl4pPr>
            <a:lvl5pPr marL="1951500" indent="0">
              <a:buNone/>
              <a:defRPr sz="1000"/>
            </a:lvl5pPr>
            <a:lvl6pPr marL="2439377" indent="0">
              <a:buNone/>
              <a:defRPr sz="1000"/>
            </a:lvl6pPr>
            <a:lvl7pPr marL="2927251" indent="0">
              <a:buNone/>
              <a:defRPr sz="1000"/>
            </a:lvl7pPr>
            <a:lvl8pPr marL="3415127" indent="0">
              <a:buNone/>
              <a:defRPr sz="1000"/>
            </a:lvl8pPr>
            <a:lvl9pPr marL="39030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A660-2B4F-4AAD-97C8-4525F4B58709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3780-1F28-4951-BEB1-496381986D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733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46591" y="7233130"/>
            <a:ext cx="4428173" cy="85391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46591" y="923279"/>
            <a:ext cx="4428173" cy="6199823"/>
          </a:xfrm>
        </p:spPr>
        <p:txBody>
          <a:bodyPr/>
          <a:lstStyle>
            <a:lvl1pPr marL="0" indent="0">
              <a:buNone/>
              <a:defRPr sz="3500"/>
            </a:lvl1pPr>
            <a:lvl2pPr marL="487877" indent="0">
              <a:buNone/>
              <a:defRPr sz="3000"/>
            </a:lvl2pPr>
            <a:lvl3pPr marL="975750" indent="0">
              <a:buNone/>
              <a:defRPr sz="2500"/>
            </a:lvl3pPr>
            <a:lvl4pPr marL="1463626" indent="0">
              <a:buNone/>
              <a:defRPr sz="2200"/>
            </a:lvl4pPr>
            <a:lvl5pPr marL="1951500" indent="0">
              <a:buNone/>
              <a:defRPr sz="2200"/>
            </a:lvl5pPr>
            <a:lvl6pPr marL="2439377" indent="0">
              <a:buNone/>
              <a:defRPr sz="2200"/>
            </a:lvl6pPr>
            <a:lvl7pPr marL="2927251" indent="0">
              <a:buNone/>
              <a:defRPr sz="2200"/>
            </a:lvl7pPr>
            <a:lvl8pPr marL="3415127" indent="0">
              <a:buNone/>
              <a:defRPr sz="2200"/>
            </a:lvl8pPr>
            <a:lvl9pPr marL="3903000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46591" y="8087041"/>
            <a:ext cx="4428173" cy="1212696"/>
          </a:xfrm>
        </p:spPr>
        <p:txBody>
          <a:bodyPr/>
          <a:lstStyle>
            <a:lvl1pPr marL="0" indent="0">
              <a:buNone/>
              <a:defRPr sz="1500"/>
            </a:lvl1pPr>
            <a:lvl2pPr marL="487877" indent="0">
              <a:buNone/>
              <a:defRPr sz="1300"/>
            </a:lvl2pPr>
            <a:lvl3pPr marL="975750" indent="0">
              <a:buNone/>
              <a:defRPr sz="1000"/>
            </a:lvl3pPr>
            <a:lvl4pPr marL="1463626" indent="0">
              <a:buNone/>
              <a:defRPr sz="1000"/>
            </a:lvl4pPr>
            <a:lvl5pPr marL="1951500" indent="0">
              <a:buNone/>
              <a:defRPr sz="1000"/>
            </a:lvl5pPr>
            <a:lvl6pPr marL="2439377" indent="0">
              <a:buNone/>
              <a:defRPr sz="1000"/>
            </a:lvl6pPr>
            <a:lvl7pPr marL="2927251" indent="0">
              <a:buNone/>
              <a:defRPr sz="1000"/>
            </a:lvl7pPr>
            <a:lvl8pPr marL="3415127" indent="0">
              <a:buNone/>
              <a:defRPr sz="1000"/>
            </a:lvl8pPr>
            <a:lvl9pPr marL="39030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DA660-2B4F-4AAD-97C8-4525F4B58709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B3780-1F28-4951-BEB1-496381986D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528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9016" y="413803"/>
            <a:ext cx="6642259" cy="1722174"/>
          </a:xfrm>
          <a:prstGeom prst="rect">
            <a:avLst/>
          </a:prstGeom>
        </p:spPr>
        <p:txBody>
          <a:bodyPr vert="horz" lIns="97575" tIns="48788" rIns="97575" bIns="4878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9016" y="2411049"/>
            <a:ext cx="6642259" cy="6819329"/>
          </a:xfrm>
          <a:prstGeom prst="rect">
            <a:avLst/>
          </a:prstGeom>
        </p:spPr>
        <p:txBody>
          <a:bodyPr vert="horz" lIns="97575" tIns="48788" rIns="97575" bIns="4878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9021" y="9577199"/>
            <a:ext cx="1722068" cy="550140"/>
          </a:xfrm>
          <a:prstGeom prst="rect">
            <a:avLst/>
          </a:prstGeom>
        </p:spPr>
        <p:txBody>
          <a:bodyPr vert="horz" lIns="97575" tIns="48788" rIns="97575" bIns="4878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DA660-2B4F-4AAD-97C8-4525F4B58709}" type="datetimeFigureOut">
              <a:rPr kumimoji="1" lang="ja-JP" altLang="en-US" smtClean="0"/>
              <a:pPr/>
              <a:t>2022/3/10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21603" y="9577199"/>
            <a:ext cx="2337090" cy="550140"/>
          </a:xfrm>
          <a:prstGeom prst="rect">
            <a:avLst/>
          </a:prstGeom>
        </p:spPr>
        <p:txBody>
          <a:bodyPr vert="horz" lIns="97575" tIns="48788" rIns="97575" bIns="4878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89212" y="9577199"/>
            <a:ext cx="1722068" cy="550140"/>
          </a:xfrm>
          <a:prstGeom prst="rect">
            <a:avLst/>
          </a:prstGeom>
        </p:spPr>
        <p:txBody>
          <a:bodyPr vert="horz" lIns="97575" tIns="48788" rIns="97575" bIns="4878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B3780-1F28-4951-BEB1-496381986DF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65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75750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906" indent="-365906" algn="l" defTabSz="9757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92799" indent="-304922" algn="l" defTabSz="9757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688" indent="-243938" algn="l" defTabSz="9757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07562" indent="-243938" algn="l" defTabSz="97575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5438" indent="-243938" algn="l" defTabSz="97575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83314" indent="-243938" algn="l" defTabSz="9757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71190" indent="-243938" algn="l" defTabSz="9757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659065" indent="-243938" algn="l" defTabSz="9757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46940" indent="-243938" algn="l" defTabSz="97575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7575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7877" algn="l" defTabSz="97575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5750" algn="l" defTabSz="97575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63626" algn="l" defTabSz="97575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51500" algn="l" defTabSz="97575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39377" algn="l" defTabSz="97575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7251" algn="l" defTabSz="97575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5127" algn="l" defTabSz="97575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03000" algn="l" defTabSz="97575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/>
          <p:cNvSpPr txBox="1"/>
          <p:nvPr/>
        </p:nvSpPr>
        <p:spPr>
          <a:xfrm>
            <a:off x="3720821" y="9812372"/>
            <a:ext cx="2748273" cy="406305"/>
          </a:xfrm>
          <a:prstGeom prst="rect">
            <a:avLst/>
          </a:prstGeom>
          <a:noFill/>
        </p:spPr>
        <p:txBody>
          <a:bodyPr wrap="square" lIns="97575" tIns="48788" rIns="97575" bIns="48788" rtlCol="0">
            <a:spAutoFit/>
          </a:bodyPr>
          <a:lstStyle/>
          <a:p>
            <a:pPr lvl="0"/>
            <a:r>
              <a:rPr lang="ja-JP" altLang="en-US" dirty="0">
                <a:solidFill>
                  <a:srgbClr val="2E2E2E"/>
                </a:solidFill>
                <a:uFill>
                  <a:solidFill>
                    <a:schemeClr val="accent5">
                      <a:lumMod val="60000"/>
                      <a:lumOff val="40000"/>
                    </a:schemeClr>
                  </a:solidFill>
                </a:uFill>
                <a:latin typeface="メイリオ" panose="020B0604030504040204" pitchFamily="50" charset="-128"/>
                <a:ea typeface="メイリオ" panose="020B0604030504040204" pitchFamily="50" charset="-128"/>
              </a:rPr>
              <a:t>阪神住まいセンター</a:t>
            </a:r>
          </a:p>
        </p:txBody>
      </p:sp>
      <p:sp>
        <p:nvSpPr>
          <p:cNvPr id="55" name="角丸四角形 54"/>
          <p:cNvSpPr/>
          <p:nvPr/>
        </p:nvSpPr>
        <p:spPr>
          <a:xfrm>
            <a:off x="214187" y="6059095"/>
            <a:ext cx="7011552" cy="2348673"/>
          </a:xfrm>
          <a:prstGeom prst="roundRect">
            <a:avLst/>
          </a:prstGeom>
          <a:solidFill>
            <a:srgbClr val="FF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BEC29AD-F26E-4AD0-830A-4439EAE3BE6C}"/>
              </a:ext>
            </a:extLst>
          </p:cNvPr>
          <p:cNvSpPr/>
          <p:nvPr/>
        </p:nvSpPr>
        <p:spPr>
          <a:xfrm>
            <a:off x="515101" y="6286114"/>
            <a:ext cx="644264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参加費：無料</a:t>
            </a:r>
            <a:r>
              <a:rPr lang="ja-JP" altLang="en-US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（防災備品をプレゼント！）</a:t>
            </a:r>
            <a:endParaRPr lang="en-US" altLang="ja-JP" b="1" dirty="0">
              <a:solidFill>
                <a:srgbClr val="2E2E2E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日　時：令和</a:t>
            </a:r>
            <a:r>
              <a:rPr lang="en-US" altLang="ja-JP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4</a:t>
            </a:r>
            <a:r>
              <a:rPr lang="ja-JP" altLang="en-US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年４月</a:t>
            </a:r>
            <a:r>
              <a:rPr lang="en-US" altLang="ja-JP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1</a:t>
            </a:r>
            <a:r>
              <a:rPr lang="ja-JP" altLang="en-US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９日（火）</a:t>
            </a:r>
            <a:endParaRPr lang="en-US" altLang="ja-JP" sz="2400" b="1" dirty="0">
              <a:solidFill>
                <a:srgbClr val="2E2E2E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　　　　午前</a:t>
            </a:r>
            <a:r>
              <a:rPr lang="en-US" altLang="ja-JP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10</a:t>
            </a:r>
            <a:r>
              <a:rPr lang="ja-JP" altLang="en-US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時～</a:t>
            </a:r>
            <a:endParaRPr lang="en-US" altLang="ja-JP" sz="2400" b="1" dirty="0">
              <a:solidFill>
                <a:srgbClr val="2E2E2E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場　所：</a:t>
            </a:r>
            <a:r>
              <a:rPr lang="en-US" altLang="ja-JP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5</a:t>
            </a:r>
            <a:r>
              <a:rPr lang="ja-JP" altLang="en-US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番街　</a:t>
            </a:r>
            <a:r>
              <a:rPr lang="en-US" altLang="ja-JP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45</a:t>
            </a:r>
            <a:r>
              <a:rPr lang="ja-JP" altLang="en-US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号棟集会所</a:t>
            </a:r>
          </a:p>
          <a:p>
            <a:r>
              <a:rPr lang="ja-JP" altLang="en-US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定　員：</a:t>
            </a:r>
            <a:r>
              <a:rPr lang="en-US" altLang="ja-JP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10</a:t>
            </a:r>
            <a:r>
              <a:rPr lang="ja-JP" altLang="en-US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名様</a:t>
            </a:r>
            <a:r>
              <a:rPr lang="en-US" altLang="ja-JP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(</a:t>
            </a:r>
            <a:r>
              <a:rPr lang="ja-JP" altLang="en-US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先着順</a:t>
            </a:r>
            <a:r>
              <a:rPr lang="en-US" altLang="ja-JP" sz="2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endParaRPr lang="en-US" altLang="ja-JP" sz="800" b="1" dirty="0">
              <a:solidFill>
                <a:srgbClr val="2E2E2E"/>
              </a:solidFill>
              <a:latin typeface="メイリオ" pitchFamily="50" charset="-128"/>
              <a:ea typeface="メイリオ" pitchFamily="50" charset="-128"/>
            </a:endParaRPr>
          </a:p>
          <a:p>
            <a:endParaRPr lang="en-US" altLang="ja-JP" sz="1600" b="1" dirty="0">
              <a:solidFill>
                <a:srgbClr val="2E2E2E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0332E1C-79C5-4752-8535-48A7E5B7AF13}"/>
              </a:ext>
            </a:extLst>
          </p:cNvPr>
          <p:cNvCxnSpPr>
            <a:cxnSpLocks/>
          </p:cNvCxnSpPr>
          <p:nvPr/>
        </p:nvCxnSpPr>
        <p:spPr>
          <a:xfrm>
            <a:off x="259694" y="5969337"/>
            <a:ext cx="6875345" cy="0"/>
          </a:xfrm>
          <a:prstGeom prst="line">
            <a:avLst/>
          </a:prstGeom>
          <a:ln w="60325" cmpd="sng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7DCA3640-E00F-4A56-BA04-37C299D42D8D}"/>
              </a:ext>
            </a:extLst>
          </p:cNvPr>
          <p:cNvSpPr/>
          <p:nvPr/>
        </p:nvSpPr>
        <p:spPr>
          <a:xfrm>
            <a:off x="373234" y="8488933"/>
            <a:ext cx="680123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000" dirty="0">
              <a:solidFill>
                <a:srgbClr val="2E2E2E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8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お問い合わせ・お申し込み</a:t>
            </a:r>
            <a:endParaRPr lang="en-US" altLang="ja-JP" sz="1800" b="1" dirty="0">
              <a:solidFill>
                <a:srgbClr val="2E2E2E"/>
              </a:solidFill>
              <a:latin typeface="メイリオ" pitchFamily="50" charset="-128"/>
              <a:ea typeface="メイリオ" pitchFamily="50" charset="-128"/>
            </a:endParaRPr>
          </a:p>
          <a:p>
            <a:r>
              <a:rPr lang="ja-JP" altLang="en-US" sz="18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高見フローラルタウン団地 生活支援アドバイザー </a:t>
            </a:r>
            <a:r>
              <a:rPr lang="ja-JP" altLang="en-US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吉村</a:t>
            </a:r>
            <a:endParaRPr lang="en-US" altLang="ja-JP" b="1" dirty="0">
              <a:solidFill>
                <a:srgbClr val="2E2E2E"/>
              </a:solidFill>
              <a:latin typeface="メイリオ" pitchFamily="50" charset="-128"/>
              <a:ea typeface="メイリオ" pitchFamily="50" charset="-128"/>
            </a:endParaRPr>
          </a:p>
          <a:p>
            <a:pPr algn="r"/>
            <a:r>
              <a:rPr lang="ja-JP" altLang="en-US" sz="18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電話　</a:t>
            </a:r>
            <a:r>
              <a:rPr lang="en-US" altLang="ja-JP" sz="28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06-6462-6075</a:t>
            </a:r>
            <a:r>
              <a:rPr lang="en-US" altLang="ja-JP" sz="1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 (</a:t>
            </a:r>
            <a:r>
              <a:rPr lang="ja-JP" altLang="en-US" sz="1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生活支援アドバイザー専用番号</a:t>
            </a:r>
            <a:r>
              <a:rPr lang="en-US" altLang="ja-JP" sz="1400" b="1" dirty="0">
                <a:solidFill>
                  <a:srgbClr val="2E2E2E"/>
                </a:solidFill>
                <a:latin typeface="メイリオ" pitchFamily="50" charset="-128"/>
                <a:ea typeface="メイリオ" pitchFamily="50" charset="-128"/>
              </a:rPr>
              <a:t>)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A6174D2-1900-466C-BD71-677D02E0A4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6486" y="9795103"/>
            <a:ext cx="2349037" cy="359368"/>
          </a:xfrm>
          <a:prstGeom prst="rect">
            <a:avLst/>
          </a:prstGeom>
        </p:spPr>
      </p:pic>
      <p:sp>
        <p:nvSpPr>
          <p:cNvPr id="13" name="角丸四角形 12"/>
          <p:cNvSpPr/>
          <p:nvPr/>
        </p:nvSpPr>
        <p:spPr>
          <a:xfrm>
            <a:off x="245250" y="137489"/>
            <a:ext cx="6982351" cy="1988254"/>
          </a:xfrm>
          <a:prstGeom prst="roundRect">
            <a:avLst>
              <a:gd name="adj" fmla="val 0"/>
            </a:avLst>
          </a:prstGeom>
          <a:solidFill>
            <a:srgbClr val="F1FFD9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575" tIns="48788" rIns="97575" bIns="48788" rtlCol="0" anchor="ctr"/>
          <a:lstStyle/>
          <a:p>
            <a:pPr algn="ctr"/>
            <a:endParaRPr lang="ja-JP" altLang="en-US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endParaRPr kumimoji="1" lang="ja-JP" alt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280974" y="436536"/>
            <a:ext cx="6910901" cy="1477328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dirty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防災教室</a:t>
            </a:r>
            <a:r>
              <a:rPr lang="ja-JP" altLang="en-US" sz="1800" dirty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5400" dirty="0">
                <a:solidFill>
                  <a:srgbClr val="C0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開催します</a:t>
            </a:r>
            <a:endParaRPr lang="en-US" altLang="ja-JP" sz="5400" dirty="0">
              <a:solidFill>
                <a:srgbClr val="C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lang="en-US" altLang="ja-JP" sz="800" dirty="0">
              <a:solidFill>
                <a:srgbClr val="00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2800" dirty="0">
                <a:solidFill>
                  <a:srgbClr val="0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防災のこと、みんなで考えませんか？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314810" y="193819"/>
            <a:ext cx="1635769" cy="252178"/>
            <a:chOff x="1483188" y="1496616"/>
            <a:chExt cx="2449867" cy="335674"/>
          </a:xfrm>
        </p:grpSpPr>
        <p:pic>
          <p:nvPicPr>
            <p:cNvPr id="7" name="Picture 3" descr="Z:\100本社\Official\業務部共用\★平27.9～支援企画室(事務）★\いろいろ資料、ネタ集\社章\URロゴ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83188" y="1496616"/>
              <a:ext cx="747638" cy="335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4" descr="Z:\100本社\Official\業務部共用\★平27.9～支援企画室(事務）★\いろいろ資料、ネタ集\社章\URコミュニティロゴ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0847" y="1553882"/>
              <a:ext cx="1642208" cy="2241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3F58B923-346E-4D27-9CF6-181A7179B875}"/>
              </a:ext>
            </a:extLst>
          </p:cNvPr>
          <p:cNvSpPr/>
          <p:nvPr/>
        </p:nvSpPr>
        <p:spPr>
          <a:xfrm>
            <a:off x="726477" y="2135264"/>
            <a:ext cx="609474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000" dirty="0">
                <a:solidFill>
                  <a:srgbClr val="2E2E2E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地震への日常の備えや、</a:t>
            </a:r>
            <a:endParaRPr lang="en-US" altLang="ja-JP" sz="3000" dirty="0">
              <a:solidFill>
                <a:srgbClr val="2E2E2E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dirty="0">
                <a:solidFill>
                  <a:srgbClr val="2E2E2E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地震が起きたときの行動を、</a:t>
            </a:r>
            <a:endParaRPr lang="en-US" altLang="ja-JP" sz="3000" dirty="0">
              <a:solidFill>
                <a:srgbClr val="2E2E2E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3000" dirty="0">
                <a:solidFill>
                  <a:srgbClr val="2E2E2E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シール貼りなどで楽しく学びます。</a:t>
            </a:r>
            <a:endParaRPr lang="en-US" altLang="ja-JP" sz="3000" dirty="0">
              <a:solidFill>
                <a:srgbClr val="2E2E2E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06C4763-4A88-49B0-A193-5EADB8819089}"/>
              </a:ext>
            </a:extLst>
          </p:cNvPr>
          <p:cNvSpPr/>
          <p:nvPr/>
        </p:nvSpPr>
        <p:spPr>
          <a:xfrm>
            <a:off x="2670423" y="3860082"/>
            <a:ext cx="441696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2E2E2E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・私の防災タイプは？</a:t>
            </a:r>
            <a:endParaRPr lang="en-US" altLang="ja-JP" b="1" dirty="0">
              <a:solidFill>
                <a:srgbClr val="2E2E2E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b="1" dirty="0">
                <a:solidFill>
                  <a:srgbClr val="2E2E2E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・確認しよう！我が家の危険箇所</a:t>
            </a:r>
            <a:endParaRPr lang="en-US" altLang="ja-JP" b="1" dirty="0">
              <a:solidFill>
                <a:srgbClr val="2E2E2E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b="1" dirty="0">
                <a:solidFill>
                  <a:srgbClr val="2E2E2E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・助け合おう！隣近所で安否確認</a:t>
            </a:r>
            <a:endParaRPr lang="en-US" altLang="ja-JP" b="1" dirty="0">
              <a:solidFill>
                <a:srgbClr val="2E2E2E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b="1" dirty="0">
                <a:solidFill>
                  <a:srgbClr val="2E2E2E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・乗り越えよう！被災後の困りごと</a:t>
            </a:r>
            <a:endParaRPr lang="en-US" altLang="ja-JP" b="1" dirty="0">
              <a:solidFill>
                <a:srgbClr val="2E2E2E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  <a:p>
            <a:r>
              <a:rPr lang="ja-JP" altLang="en-US" b="1" dirty="0">
                <a:solidFill>
                  <a:srgbClr val="2E2E2E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・私の防災アクション</a:t>
            </a:r>
            <a:r>
              <a:rPr lang="en-US" altLang="ja-JP" b="1" dirty="0">
                <a:solidFill>
                  <a:srgbClr val="2E2E2E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10</a:t>
            </a:r>
          </a:p>
          <a:p>
            <a:r>
              <a:rPr lang="ja-JP" altLang="en-US" b="1" dirty="0">
                <a:solidFill>
                  <a:srgbClr val="2E2E2E"/>
                </a:solidFill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・防災グッズのご紹介</a:t>
            </a:r>
            <a:endParaRPr lang="en-US" altLang="ja-JP" b="1" dirty="0">
              <a:solidFill>
                <a:srgbClr val="2E2E2E"/>
              </a:solidFill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F05C78E-5955-4302-89D1-BA853651A4D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87" y="3568242"/>
            <a:ext cx="2466806" cy="2482128"/>
          </a:xfrm>
          <a:prstGeom prst="rect">
            <a:avLst/>
          </a:prstGeom>
        </p:spPr>
      </p:pic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172216B-C0C0-41D9-A5F1-68BF5A15581B}"/>
              </a:ext>
            </a:extLst>
          </p:cNvPr>
          <p:cNvCxnSpPr>
            <a:cxnSpLocks/>
          </p:cNvCxnSpPr>
          <p:nvPr/>
        </p:nvCxnSpPr>
        <p:spPr>
          <a:xfrm>
            <a:off x="299121" y="8506384"/>
            <a:ext cx="6875345" cy="0"/>
          </a:xfrm>
          <a:prstGeom prst="line">
            <a:avLst/>
          </a:prstGeom>
          <a:ln w="60325" cmpd="sng">
            <a:solidFill>
              <a:schemeClr val="tx2">
                <a:lumMod val="60000"/>
                <a:lumOff val="4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図 13">
            <a:extLst>
              <a:ext uri="{FF2B5EF4-FFF2-40B4-BE49-F238E27FC236}">
                <a16:creationId xmlns:a16="http://schemas.microsoft.com/office/drawing/2014/main" id="{5DD87ABE-3393-409B-BC53-9C6B5E15A2D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678" y="6085670"/>
            <a:ext cx="1948758" cy="194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382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  <a:latin typeface="HGS創英角ﾎﾟｯﾌﾟ体" panose="040B0A00000000000000" pitchFamily="50" charset="-128"/>
            <a:ea typeface="HGS創英角ﾎﾟｯﾌﾟ体" panose="040B0A00000000000000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1469</TotalTime>
  <Words>147</Words>
  <Application>Microsoft Office PowerPoint</Application>
  <PresentationFormat>ユーザー設定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HGS創英角ﾎﾟｯﾌﾟ体</vt:lpstr>
      <vt:lpstr>UD デジタル 教科書体 N-R</vt:lpstr>
      <vt:lpstr>メイリオ</vt:lpstr>
      <vt:lpstr>游ゴシック</vt:lpstr>
      <vt:lpstr>Arial</vt:lpstr>
      <vt:lpstr>Trebuchet MS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平山陽介</dc:creator>
  <cp:lastModifiedBy>栗原 直誉</cp:lastModifiedBy>
  <cp:revision>188</cp:revision>
  <cp:lastPrinted>2021-11-24T04:23:36Z</cp:lastPrinted>
  <dcterms:modified xsi:type="dcterms:W3CDTF">2022-03-10T07:58:47Z</dcterms:modified>
</cp:coreProperties>
</file>